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79" r:id="rId5"/>
    <p:sldId id="257" r:id="rId6"/>
    <p:sldId id="274" r:id="rId7"/>
    <p:sldId id="285" r:id="rId8"/>
    <p:sldId id="273" r:id="rId9"/>
    <p:sldId id="278" r:id="rId10"/>
    <p:sldId id="286" r:id="rId11"/>
  </p:sldIdLst>
  <p:sldSz cx="9144000" cy="6858000" type="screen4x3"/>
  <p:notesSz cx="6797675" cy="9928225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3300"/>
    <a:srgbClr val="FFCC00"/>
    <a:srgbClr val="FF5050"/>
    <a:srgbClr val="8D4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95" autoAdjust="0"/>
  </p:normalViewPr>
  <p:slideViewPr>
    <p:cSldViewPr showGuides="1">
      <p:cViewPr varScale="1">
        <p:scale>
          <a:sx n="79" d="100"/>
          <a:sy n="79" d="100"/>
        </p:scale>
        <p:origin x="690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2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529DA-4B7C-423F-81DB-6CFD5E3D0ADC}" type="doc">
      <dgm:prSet loTypeId="urn:microsoft.com/office/officeart/2005/8/layout/pyramid2#2" loCatId="list" qsTypeId="urn:microsoft.com/office/officeart/2005/8/quickstyle/simple3#2" qsCatId="simple" csTypeId="urn:microsoft.com/office/officeart/2005/8/colors/accent1_2#2" csCatId="accent1" phldr="1"/>
      <dgm:spPr/>
      <dgm:t>
        <a:bodyPr/>
        <a:lstStyle/>
        <a:p>
          <a:endParaRPr lang="sv-SE"/>
        </a:p>
      </dgm:t>
    </dgm:pt>
    <dgm:pt modelId="{CFC90C80-4D67-4BF9-B30B-2F8CADDC6527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r>
            <a:rPr lang="sv-SE" sz="1400" b="1" dirty="0" err="1">
              <a:latin typeface="+mn-lt"/>
            </a:rPr>
            <a:t>Sales</a:t>
          </a:r>
          <a:r>
            <a:rPr lang="sv-SE" sz="1400" b="1" dirty="0">
              <a:latin typeface="+mn-lt"/>
            </a:rPr>
            <a:t> USD &gt;20 million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Export &gt;600 containers/</a:t>
          </a:r>
          <a:r>
            <a:rPr lang="sv-SE" sz="1400" b="1" dirty="0" err="1">
              <a:latin typeface="+mn-lt"/>
            </a:rPr>
            <a:t>year</a:t>
          </a:r>
          <a:endParaRPr lang="sv-SE" sz="1400" b="1" dirty="0">
            <a:latin typeface="+mn-lt"/>
          </a:endParaRPr>
        </a:p>
      </dgm:t>
    </dgm:pt>
    <dgm:pt modelId="{04546824-9ED6-438F-8471-14BE2715A4CD}" cxnId="{E129AD18-1AED-4780-8C06-BA278570F88B}" type="sibTrans">
      <dgm:prSet/>
      <dgm:spPr/>
      <dgm:t>
        <a:bodyPr/>
        <a:lstStyle/>
        <a:p>
          <a:endParaRPr lang="sv-SE"/>
        </a:p>
      </dgm:t>
    </dgm:pt>
    <dgm:pt modelId="{4029ADDE-5CEE-4A80-80ED-8253EF4E337B}" cxnId="{E129AD18-1AED-4780-8C06-BA278570F88B}" type="parTrans">
      <dgm:prSet/>
      <dgm:spPr/>
      <dgm:t>
        <a:bodyPr/>
        <a:lstStyle/>
        <a:p>
          <a:endParaRPr lang="sv-SE"/>
        </a:p>
      </dgm:t>
    </dgm:pt>
    <dgm:pt modelId="{DCE0648A-5572-4678-8E12-434EC9142EF1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Joint-venture </a:t>
          </a:r>
          <a:r>
            <a:rPr lang="sv-SE" sz="1400" b="1" dirty="0" err="1">
              <a:latin typeface="+mn-lt"/>
            </a:rPr>
            <a:t>Papercup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factory</a:t>
          </a:r>
          <a:r>
            <a:rPr lang="sv-SE" sz="1400" b="1" dirty="0">
              <a:latin typeface="+mn-lt"/>
            </a:rPr>
            <a:t> in China</a:t>
          </a:r>
        </a:p>
      </dgm:t>
    </dgm:pt>
    <dgm:pt modelId="{69EF6CC7-4CD1-402A-A691-8E12430B80E4}" cxnId="{B8875740-868C-4808-8EAC-47C63A7B0653}" type="sibTrans">
      <dgm:prSet/>
      <dgm:spPr/>
      <dgm:t>
        <a:bodyPr/>
        <a:lstStyle/>
        <a:p>
          <a:endParaRPr lang="sv-SE"/>
        </a:p>
      </dgm:t>
    </dgm:pt>
    <dgm:pt modelId="{E3928BD4-5DE9-4583-9878-DFE840EB45A9}" cxnId="{B8875740-868C-4808-8EAC-47C63A7B0653}" type="parTrans">
      <dgm:prSet/>
      <dgm:spPr/>
      <dgm:t>
        <a:bodyPr/>
        <a:lstStyle/>
        <a:p>
          <a:endParaRPr lang="sv-SE"/>
        </a:p>
      </dgm:t>
    </dgm:pt>
    <dgm:pt modelId="{9BA50D57-DBF6-49DF-B5B8-A55FDC6E415C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Office in Hangzhou, China </a:t>
          </a:r>
          <a:r>
            <a:rPr lang="sv-SE" sz="1400" b="1" dirty="0" err="1">
              <a:latin typeface="+mn-lt"/>
            </a:rPr>
            <a:t>since</a:t>
          </a:r>
          <a:r>
            <a:rPr lang="sv-SE" sz="1400" b="1" dirty="0">
              <a:latin typeface="+mn-lt"/>
            </a:rPr>
            <a:t> 2012</a:t>
          </a:r>
        </a:p>
      </dgm:t>
    </dgm:pt>
    <dgm:pt modelId="{4E8B306A-1BBD-4D17-979C-630E919DFB88}" cxnId="{D19D8516-5E7F-4A68-A45E-F93D7B27DE2F}" type="sibTrans">
      <dgm:prSet/>
      <dgm:spPr/>
      <dgm:t>
        <a:bodyPr/>
        <a:lstStyle/>
        <a:p>
          <a:endParaRPr lang="sv-SE"/>
        </a:p>
      </dgm:t>
    </dgm:pt>
    <dgm:pt modelId="{1A2817E4-8B33-432D-9741-7F7065BBA7F7}" cxnId="{D19D8516-5E7F-4A68-A45E-F93D7B27DE2F}" type="parTrans">
      <dgm:prSet/>
      <dgm:spPr/>
      <dgm:t>
        <a:bodyPr/>
        <a:lstStyle/>
        <a:p>
          <a:endParaRPr lang="sv-SE"/>
        </a:p>
      </dgm:t>
    </dgm:pt>
    <dgm:pt modelId="{3B4B4076-233A-4C9F-A8D2-C66FB98B7F76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gm:spPr>
      <dgm:t>
        <a:bodyPr/>
        <a:lstStyle/>
        <a:p>
          <a:r>
            <a:rPr lang="sv-SE" sz="1400" b="1" dirty="0" err="1">
              <a:latin typeface="+mn-lt"/>
            </a:rPr>
            <a:t>Established</a:t>
          </a:r>
          <a:r>
            <a:rPr lang="sv-SE" sz="1400" b="1" dirty="0">
              <a:latin typeface="+mn-lt"/>
            </a:rPr>
            <a:t> in 2002</a:t>
          </a:r>
        </a:p>
      </dgm:t>
    </dgm:pt>
    <dgm:pt modelId="{3F1F5BA9-3F6F-43E1-999C-B228902F6D1A}" cxnId="{9667A6C6-B80B-4EFF-8D95-56FE0623E458}" type="sibTrans">
      <dgm:prSet/>
      <dgm:spPr/>
      <dgm:t>
        <a:bodyPr/>
        <a:lstStyle/>
        <a:p>
          <a:endParaRPr lang="sv-SE"/>
        </a:p>
      </dgm:t>
    </dgm:pt>
    <dgm:pt modelId="{52609B08-20DA-4F0B-86A7-5DAA2617C4B7}" cxnId="{9667A6C6-B80B-4EFF-8D95-56FE0623E458}" type="parTrans">
      <dgm:prSet/>
      <dgm:spPr/>
      <dgm:t>
        <a:bodyPr/>
        <a:lstStyle/>
        <a:p>
          <a:endParaRPr lang="sv-SE"/>
        </a:p>
      </dgm:t>
    </dgm:pt>
    <dgm:pt modelId="{44E0C38D-74D6-4FE7-AA7A-3FBF8AFF792A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gm:spPr>
      <dgm:t>
        <a:bodyPr/>
        <a:lstStyle/>
        <a:p>
          <a:r>
            <a:rPr lang="sv-SE" sz="1400" b="1" dirty="0" err="1">
              <a:latin typeface="+mn-lt"/>
            </a:rPr>
            <a:t>Warehouse</a:t>
          </a:r>
          <a:r>
            <a:rPr lang="sv-SE" sz="1400" b="1" dirty="0">
              <a:latin typeface="+mn-lt"/>
            </a:rPr>
            <a:t> in China and Sweden</a:t>
          </a:r>
        </a:p>
      </dgm:t>
    </dgm:pt>
    <dgm:pt modelId="{59CEE1D7-A06C-4AE0-9695-DAFC8874BF2F}" cxnId="{9964D952-D17C-4093-90C2-8C1CEC046929}" type="parTrans">
      <dgm:prSet/>
      <dgm:spPr/>
      <dgm:t>
        <a:bodyPr/>
        <a:lstStyle/>
        <a:p>
          <a:endParaRPr lang="sv-SE"/>
        </a:p>
      </dgm:t>
    </dgm:pt>
    <dgm:pt modelId="{67000051-0273-4E31-8C35-8FEE194AC0D6}" cxnId="{9964D952-D17C-4093-90C2-8C1CEC046929}" type="sibTrans">
      <dgm:prSet/>
      <dgm:spPr/>
      <dgm:t>
        <a:bodyPr/>
        <a:lstStyle/>
        <a:p>
          <a:endParaRPr lang="sv-SE"/>
        </a:p>
      </dgm:t>
    </dgm:pt>
    <dgm:pt modelId="{1682106E-BDFE-481C-A776-6341C2C6B2FA}">
      <dgm:prSet phldrT="[Text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Management </a:t>
          </a: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50 </a:t>
          </a:r>
          <a:r>
            <a:rPr lang="sv-SE" sz="1400" b="1" dirty="0" err="1">
              <a:latin typeface="+mn-lt"/>
            </a:rPr>
            <a:t>years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experience</a:t>
          </a:r>
          <a:endParaRPr lang="sv-SE" sz="1400" b="1" dirty="0">
            <a:latin typeface="+mn-lt"/>
          </a:endParaRPr>
        </a:p>
      </dgm:t>
    </dgm:pt>
    <dgm:pt modelId="{DBCF3C11-EFE0-4DBC-B6BA-FAFDAC580D2C}" cxnId="{60E1F4C4-85C6-4F00-BB7D-BC2BA639DDEE}" type="parTrans">
      <dgm:prSet/>
      <dgm:spPr/>
      <dgm:t>
        <a:bodyPr/>
        <a:lstStyle/>
        <a:p>
          <a:endParaRPr lang="sv-SE"/>
        </a:p>
      </dgm:t>
    </dgm:pt>
    <dgm:pt modelId="{1CABF6D8-9E6E-439E-AF83-4438EF1EE728}" cxnId="{60E1F4C4-85C6-4F00-BB7D-BC2BA639DDEE}" type="sibTrans">
      <dgm:prSet/>
      <dgm:spPr/>
      <dgm:t>
        <a:bodyPr/>
        <a:lstStyle/>
        <a:p>
          <a:endParaRPr lang="sv-SE"/>
        </a:p>
      </dgm:t>
    </dgm:pt>
    <dgm:pt modelId="{2C8244FD-5B45-45B8-AF97-894351765F2A}" type="pres">
      <dgm:prSet presAssocID="{1C7529DA-4B7C-423F-81DB-6CFD5E3D0ADC}" presName="compositeShape" presStyleCnt="0">
        <dgm:presLayoutVars>
          <dgm:dir/>
          <dgm:resizeHandles/>
        </dgm:presLayoutVars>
      </dgm:prSet>
      <dgm:spPr/>
    </dgm:pt>
    <dgm:pt modelId="{2F385817-7F95-4C55-8DD0-D319E6856345}" type="pres">
      <dgm:prSet presAssocID="{1C7529DA-4B7C-423F-81DB-6CFD5E3D0ADC}" presName="pyramid" presStyleLbl="node1" presStyleIdx="0" presStyleCnt="1"/>
      <dgm:spPr/>
    </dgm:pt>
    <dgm:pt modelId="{EB382B33-C0F1-4C7A-AAD2-BFB7E6E0A7FA}" type="pres">
      <dgm:prSet presAssocID="{1C7529DA-4B7C-423F-81DB-6CFD5E3D0ADC}" presName="theList" presStyleCnt="0"/>
      <dgm:spPr/>
    </dgm:pt>
    <dgm:pt modelId="{2C995262-AA11-473A-97D5-D7B35CCA1FEA}" type="pres">
      <dgm:prSet presAssocID="{3B4B4076-233A-4C9F-A8D2-C66FB98B7F76}" presName="aNode" presStyleLbl="fgAcc1" presStyleIdx="0" presStyleCnt="6" custScaleX="152483" custScaleY="71685" custLinFactY="-3605" custLinFactNeighborX="28137" custLinFactNeighborY="-100000">
        <dgm:presLayoutVars>
          <dgm:bulletEnabled val="1"/>
        </dgm:presLayoutVars>
      </dgm:prSet>
      <dgm:spPr/>
    </dgm:pt>
    <dgm:pt modelId="{B53173C4-0831-420E-80AB-7037A5909097}" type="pres">
      <dgm:prSet presAssocID="{3B4B4076-233A-4C9F-A8D2-C66FB98B7F76}" presName="aSpace" presStyleCnt="0"/>
      <dgm:spPr/>
    </dgm:pt>
    <dgm:pt modelId="{E7FEF8F3-DC43-460C-A85E-9AA496A71074}" type="pres">
      <dgm:prSet presAssocID="{9BA50D57-DBF6-49DF-B5B8-A55FDC6E415C}" presName="aNode" presStyleLbl="fgAcc1" presStyleIdx="1" presStyleCnt="6" custScaleX="153651" custScaleY="92665" custLinFactNeighborX="28660" custLinFactNeighborY="-91181">
        <dgm:presLayoutVars>
          <dgm:bulletEnabled val="1"/>
        </dgm:presLayoutVars>
      </dgm:prSet>
      <dgm:spPr/>
    </dgm:pt>
    <dgm:pt modelId="{5AD91364-9020-413C-AEF7-448B2AB89CF2}" type="pres">
      <dgm:prSet presAssocID="{9BA50D57-DBF6-49DF-B5B8-A55FDC6E415C}" presName="aSpace" presStyleCnt="0"/>
      <dgm:spPr/>
    </dgm:pt>
    <dgm:pt modelId="{1F8A5F0A-2DD3-4606-88D4-7E244FF6AC4E}" type="pres">
      <dgm:prSet presAssocID="{DCE0648A-5572-4678-8E12-434EC9142EF1}" presName="aNode" presStyleLbl="fgAcc1" presStyleIdx="2" presStyleCnt="6" custScaleX="152889" custScaleY="69645" custLinFactY="85184" custLinFactNeighborX="28280" custLinFactNeighborY="100000">
        <dgm:presLayoutVars>
          <dgm:bulletEnabled val="1"/>
        </dgm:presLayoutVars>
      </dgm:prSet>
      <dgm:spPr/>
    </dgm:pt>
    <dgm:pt modelId="{9121FE51-FCFD-4733-A0E8-ECCEB9D09693}" type="pres">
      <dgm:prSet presAssocID="{DCE0648A-5572-4678-8E12-434EC9142EF1}" presName="aSpace" presStyleCnt="0"/>
      <dgm:spPr/>
    </dgm:pt>
    <dgm:pt modelId="{F9815C49-B073-4168-9BF3-FDD6713917B6}" type="pres">
      <dgm:prSet presAssocID="{CFC90C80-4D67-4BF9-B30B-2F8CADDC6527}" presName="aNode" presStyleLbl="fgAcc1" presStyleIdx="3" presStyleCnt="6" custScaleX="152889" custScaleY="87252" custLinFactY="177018" custLinFactNeighborX="28280" custLinFactNeighborY="200000">
        <dgm:presLayoutVars>
          <dgm:bulletEnabled val="1"/>
        </dgm:presLayoutVars>
      </dgm:prSet>
      <dgm:spPr/>
    </dgm:pt>
    <dgm:pt modelId="{7FC828CD-6A64-49ED-8F45-79D97BB3E38E}" type="pres">
      <dgm:prSet presAssocID="{CFC90C80-4D67-4BF9-B30B-2F8CADDC6527}" presName="aSpace" presStyleCnt="0"/>
      <dgm:spPr/>
    </dgm:pt>
    <dgm:pt modelId="{0DAB35B5-558D-491D-BD53-A6BF76114D16}" type="pres">
      <dgm:prSet presAssocID="{44E0C38D-74D6-4FE7-AA7A-3FBF8AFF792A}" presName="aNode" presStyleLbl="fgAcc1" presStyleIdx="4" presStyleCnt="6" custScaleX="152483" custScaleY="71685" custLinFactY="-157776" custLinFactNeighborX="28077" custLinFactNeighborY="-200000">
        <dgm:presLayoutVars>
          <dgm:bulletEnabled val="1"/>
        </dgm:presLayoutVars>
      </dgm:prSet>
      <dgm:spPr/>
    </dgm:pt>
    <dgm:pt modelId="{BF57A2AC-369B-43D3-9B99-6CCACC03A40D}" type="pres">
      <dgm:prSet presAssocID="{44E0C38D-74D6-4FE7-AA7A-3FBF8AFF792A}" presName="aSpace" presStyleCnt="0"/>
      <dgm:spPr/>
    </dgm:pt>
    <dgm:pt modelId="{793FB0F9-40E4-41EB-8310-D79F787BC5FA}" type="pres">
      <dgm:prSet presAssocID="{1682106E-BDFE-481C-A776-6341C2C6B2FA}" presName="aNode" presStyleLbl="fgAcc1" presStyleIdx="5" presStyleCnt="6" custScaleX="152889" custScaleY="69645" custLinFactY="-57335" custLinFactNeighborX="28197" custLinFactNeighborY="-100000">
        <dgm:presLayoutVars>
          <dgm:bulletEnabled val="1"/>
        </dgm:presLayoutVars>
      </dgm:prSet>
      <dgm:spPr/>
    </dgm:pt>
    <dgm:pt modelId="{47F6537E-E05F-4AB7-8298-BFA6AAA62258}" type="pres">
      <dgm:prSet presAssocID="{1682106E-BDFE-481C-A776-6341C2C6B2FA}" presName="aSpace" presStyleCnt="0"/>
      <dgm:spPr/>
    </dgm:pt>
  </dgm:ptLst>
  <dgm:cxnLst>
    <dgm:cxn modelId="{04C18A07-27D8-4734-8235-80A9E392075F}" type="presOf" srcId="{CFC90C80-4D67-4BF9-B30B-2F8CADDC6527}" destId="{F9815C49-B073-4168-9BF3-FDD6713917B6}" srcOrd="0" destOrd="0" presId="urn:microsoft.com/office/officeart/2005/8/layout/pyramid2#2"/>
    <dgm:cxn modelId="{D19D8516-5E7F-4A68-A45E-F93D7B27DE2F}" srcId="{1C7529DA-4B7C-423F-81DB-6CFD5E3D0ADC}" destId="{9BA50D57-DBF6-49DF-B5B8-A55FDC6E415C}" srcOrd="1" destOrd="0" parTransId="{1A2817E4-8B33-432D-9741-7F7065BBA7F7}" sibTransId="{4E8B306A-1BBD-4D17-979C-630E919DFB88}"/>
    <dgm:cxn modelId="{E129AD18-1AED-4780-8C06-BA278570F88B}" srcId="{1C7529DA-4B7C-423F-81DB-6CFD5E3D0ADC}" destId="{CFC90C80-4D67-4BF9-B30B-2F8CADDC6527}" srcOrd="3" destOrd="0" parTransId="{4029ADDE-5CEE-4A80-80ED-8253EF4E337B}" sibTransId="{04546824-9ED6-438F-8471-14BE2715A4CD}"/>
    <dgm:cxn modelId="{B8875740-868C-4808-8EAC-47C63A7B0653}" srcId="{1C7529DA-4B7C-423F-81DB-6CFD5E3D0ADC}" destId="{DCE0648A-5572-4678-8E12-434EC9142EF1}" srcOrd="2" destOrd="0" parTransId="{E3928BD4-5DE9-4583-9878-DFE840EB45A9}" sibTransId="{69EF6CC7-4CD1-402A-A691-8E12430B80E4}"/>
    <dgm:cxn modelId="{C814C46D-C9B4-4141-A7B4-20240D706F47}" type="presOf" srcId="{44E0C38D-74D6-4FE7-AA7A-3FBF8AFF792A}" destId="{0DAB35B5-558D-491D-BD53-A6BF76114D16}" srcOrd="0" destOrd="0" presId="urn:microsoft.com/office/officeart/2005/8/layout/pyramid2#2"/>
    <dgm:cxn modelId="{9964D952-D17C-4093-90C2-8C1CEC046929}" srcId="{1C7529DA-4B7C-423F-81DB-6CFD5E3D0ADC}" destId="{44E0C38D-74D6-4FE7-AA7A-3FBF8AFF792A}" srcOrd="4" destOrd="0" parTransId="{59CEE1D7-A06C-4AE0-9695-DAFC8874BF2F}" sibTransId="{67000051-0273-4E31-8C35-8FEE194AC0D6}"/>
    <dgm:cxn modelId="{06583A7E-DB35-44CC-B9AE-4F0BD5079713}" type="presOf" srcId="{9BA50D57-DBF6-49DF-B5B8-A55FDC6E415C}" destId="{E7FEF8F3-DC43-460C-A85E-9AA496A71074}" srcOrd="0" destOrd="0" presId="urn:microsoft.com/office/officeart/2005/8/layout/pyramid2#2"/>
    <dgm:cxn modelId="{0E753C80-1BC9-416E-BA55-A883E26EDE13}" type="presOf" srcId="{1682106E-BDFE-481C-A776-6341C2C6B2FA}" destId="{793FB0F9-40E4-41EB-8310-D79F787BC5FA}" srcOrd="0" destOrd="0" presId="urn:microsoft.com/office/officeart/2005/8/layout/pyramid2#2"/>
    <dgm:cxn modelId="{FF279890-68C2-4828-9106-BFB3D6AE7369}" type="presOf" srcId="{1C7529DA-4B7C-423F-81DB-6CFD5E3D0ADC}" destId="{2C8244FD-5B45-45B8-AF97-894351765F2A}" srcOrd="0" destOrd="0" presId="urn:microsoft.com/office/officeart/2005/8/layout/pyramid2#2"/>
    <dgm:cxn modelId="{F68C0E96-CDA1-4F13-8447-F1A5470703DD}" type="presOf" srcId="{DCE0648A-5572-4678-8E12-434EC9142EF1}" destId="{1F8A5F0A-2DD3-4606-88D4-7E244FF6AC4E}" srcOrd="0" destOrd="0" presId="urn:microsoft.com/office/officeart/2005/8/layout/pyramid2#2"/>
    <dgm:cxn modelId="{9735F8AD-50DB-4F1F-8D92-9D7EFE59A342}" type="presOf" srcId="{3B4B4076-233A-4C9F-A8D2-C66FB98B7F76}" destId="{2C995262-AA11-473A-97D5-D7B35CCA1FEA}" srcOrd="0" destOrd="0" presId="urn:microsoft.com/office/officeart/2005/8/layout/pyramid2#2"/>
    <dgm:cxn modelId="{60E1F4C4-85C6-4F00-BB7D-BC2BA639DDEE}" srcId="{1C7529DA-4B7C-423F-81DB-6CFD5E3D0ADC}" destId="{1682106E-BDFE-481C-A776-6341C2C6B2FA}" srcOrd="5" destOrd="0" parTransId="{DBCF3C11-EFE0-4DBC-B6BA-FAFDAC580D2C}" sibTransId="{1CABF6D8-9E6E-439E-AF83-4438EF1EE728}"/>
    <dgm:cxn modelId="{9667A6C6-B80B-4EFF-8D95-56FE0623E458}" srcId="{1C7529DA-4B7C-423F-81DB-6CFD5E3D0ADC}" destId="{3B4B4076-233A-4C9F-A8D2-C66FB98B7F76}" srcOrd="0" destOrd="0" parTransId="{52609B08-20DA-4F0B-86A7-5DAA2617C4B7}" sibTransId="{3F1F5BA9-3F6F-43E1-999C-B228902F6D1A}"/>
    <dgm:cxn modelId="{B3C1DD86-2429-4965-BC0B-B8D5CCF5FBBC}" type="presParOf" srcId="{2C8244FD-5B45-45B8-AF97-894351765F2A}" destId="{2F385817-7F95-4C55-8DD0-D319E6856345}" srcOrd="0" destOrd="0" presId="urn:microsoft.com/office/officeart/2005/8/layout/pyramid2#2"/>
    <dgm:cxn modelId="{82F0DC71-FC2E-4C51-A553-FC607FABCE15}" type="presParOf" srcId="{2C8244FD-5B45-45B8-AF97-894351765F2A}" destId="{EB382B33-C0F1-4C7A-AAD2-BFB7E6E0A7FA}" srcOrd="1" destOrd="0" presId="urn:microsoft.com/office/officeart/2005/8/layout/pyramid2#2"/>
    <dgm:cxn modelId="{BCD2E072-136E-4E2E-84DB-18B4FBE68195}" type="presParOf" srcId="{EB382B33-C0F1-4C7A-AAD2-BFB7E6E0A7FA}" destId="{2C995262-AA11-473A-97D5-D7B35CCA1FEA}" srcOrd="0" destOrd="0" presId="urn:microsoft.com/office/officeart/2005/8/layout/pyramid2#2"/>
    <dgm:cxn modelId="{BC6620BA-62C6-4EB5-B347-23861EFC58ED}" type="presParOf" srcId="{EB382B33-C0F1-4C7A-AAD2-BFB7E6E0A7FA}" destId="{B53173C4-0831-420E-80AB-7037A5909097}" srcOrd="1" destOrd="0" presId="urn:microsoft.com/office/officeart/2005/8/layout/pyramid2#2"/>
    <dgm:cxn modelId="{BF3E992A-27B4-40B1-8896-5F9A7BAF18D1}" type="presParOf" srcId="{EB382B33-C0F1-4C7A-AAD2-BFB7E6E0A7FA}" destId="{E7FEF8F3-DC43-460C-A85E-9AA496A71074}" srcOrd="2" destOrd="0" presId="urn:microsoft.com/office/officeart/2005/8/layout/pyramid2#2"/>
    <dgm:cxn modelId="{BBA83D79-15B3-4177-AF87-4C8C68461FA4}" type="presParOf" srcId="{EB382B33-C0F1-4C7A-AAD2-BFB7E6E0A7FA}" destId="{5AD91364-9020-413C-AEF7-448B2AB89CF2}" srcOrd="3" destOrd="0" presId="urn:microsoft.com/office/officeart/2005/8/layout/pyramid2#2"/>
    <dgm:cxn modelId="{3CB2010F-09C1-4BD9-8A3A-62052F604291}" type="presParOf" srcId="{EB382B33-C0F1-4C7A-AAD2-BFB7E6E0A7FA}" destId="{1F8A5F0A-2DD3-4606-88D4-7E244FF6AC4E}" srcOrd="4" destOrd="0" presId="urn:microsoft.com/office/officeart/2005/8/layout/pyramid2#2"/>
    <dgm:cxn modelId="{E6248226-8154-4CCE-9D3D-AD2C33520584}" type="presParOf" srcId="{EB382B33-C0F1-4C7A-AAD2-BFB7E6E0A7FA}" destId="{9121FE51-FCFD-4733-A0E8-ECCEB9D09693}" srcOrd="5" destOrd="0" presId="urn:microsoft.com/office/officeart/2005/8/layout/pyramid2#2"/>
    <dgm:cxn modelId="{93F884C3-C07A-417F-988E-62561AF6FD8B}" type="presParOf" srcId="{EB382B33-C0F1-4C7A-AAD2-BFB7E6E0A7FA}" destId="{F9815C49-B073-4168-9BF3-FDD6713917B6}" srcOrd="6" destOrd="0" presId="urn:microsoft.com/office/officeart/2005/8/layout/pyramid2#2"/>
    <dgm:cxn modelId="{19CC3DEC-D177-41E4-866D-7083A5E62F5F}" type="presParOf" srcId="{EB382B33-C0F1-4C7A-AAD2-BFB7E6E0A7FA}" destId="{7FC828CD-6A64-49ED-8F45-79D97BB3E38E}" srcOrd="7" destOrd="0" presId="urn:microsoft.com/office/officeart/2005/8/layout/pyramid2#2"/>
    <dgm:cxn modelId="{85035C42-0BF1-4B6C-A984-E3CF179EAF76}" type="presParOf" srcId="{EB382B33-C0F1-4C7A-AAD2-BFB7E6E0A7FA}" destId="{0DAB35B5-558D-491D-BD53-A6BF76114D16}" srcOrd="8" destOrd="0" presId="urn:microsoft.com/office/officeart/2005/8/layout/pyramid2#2"/>
    <dgm:cxn modelId="{58A847A1-F8B8-4F73-80BF-C126E9397554}" type="presParOf" srcId="{EB382B33-C0F1-4C7A-AAD2-BFB7E6E0A7FA}" destId="{BF57A2AC-369B-43D3-9B99-6CCACC03A40D}" srcOrd="9" destOrd="0" presId="urn:microsoft.com/office/officeart/2005/8/layout/pyramid2#2"/>
    <dgm:cxn modelId="{81FB9E81-3413-409A-BDAB-AF7E8DC379B1}" type="presParOf" srcId="{EB382B33-C0F1-4C7A-AAD2-BFB7E6E0A7FA}" destId="{793FB0F9-40E4-41EB-8310-D79F787BC5FA}" srcOrd="10" destOrd="0" presId="urn:microsoft.com/office/officeart/2005/8/layout/pyramid2#2"/>
    <dgm:cxn modelId="{7DFDCB06-5DC6-43BC-8566-D4B45A744AB4}" type="presParOf" srcId="{EB382B33-C0F1-4C7A-AAD2-BFB7E6E0A7FA}" destId="{47F6537E-E05F-4AB7-8298-BFA6AAA62258}" srcOrd="11" destOrd="0" presId="urn:microsoft.com/office/officeart/2005/8/layout/pyramid2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7529DA-4B7C-423F-81DB-6CFD5E3D0ADC}" type="doc">
      <dgm:prSet loTypeId="urn:microsoft.com/office/officeart/2005/8/layout/pyramid2#3" loCatId="list" qsTypeId="urn:microsoft.com/office/officeart/2005/8/quickstyle/simple3#3" qsCatId="simple" csTypeId="urn:microsoft.com/office/officeart/2005/8/colors/accent1_2#3" csCatId="accent1" phldr="1"/>
      <dgm:spPr/>
      <dgm:t>
        <a:bodyPr/>
        <a:lstStyle/>
        <a:p>
          <a:endParaRPr lang="sv-SE"/>
        </a:p>
      </dgm:t>
    </dgm:pt>
    <dgm:pt modelId="{9BA50D57-DBF6-49DF-B5B8-A55FDC6E415C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 err="1">
              <a:latin typeface="+mn-lt"/>
            </a:rPr>
            <a:t>Direct</a:t>
          </a:r>
          <a:r>
            <a:rPr lang="sv-SE" sz="1400" b="1" dirty="0">
              <a:latin typeface="+mn-lt"/>
            </a:rPr>
            <a:t> from </a:t>
          </a:r>
          <a:r>
            <a:rPr lang="sv-SE" sz="1400" b="1" dirty="0" err="1">
              <a:latin typeface="+mn-lt"/>
            </a:rPr>
            <a:t>manufacturers</a:t>
          </a:r>
          <a:r>
            <a:rPr lang="sv-SE" sz="1400" b="1" dirty="0">
              <a:latin typeface="+mn-lt"/>
            </a:rPr>
            <a:t> in China 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to </a:t>
          </a:r>
          <a:r>
            <a:rPr lang="sv-SE" sz="1400" b="1" dirty="0" err="1">
              <a:latin typeface="+mn-lt"/>
            </a:rPr>
            <a:t>wholesalers</a:t>
          </a:r>
          <a:r>
            <a:rPr lang="sv-SE" sz="1400" b="1" dirty="0">
              <a:latin typeface="+mn-lt"/>
            </a:rPr>
            <a:t> in Scandinavia,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Iceland</a:t>
          </a:r>
          <a:r>
            <a:rPr lang="sv-SE" sz="1400" b="1" dirty="0">
              <a:latin typeface="+mn-lt"/>
            </a:rPr>
            <a:t>, Baltic States, </a:t>
          </a:r>
          <a:r>
            <a:rPr lang="sv-SE" sz="1400" b="1" dirty="0" err="1">
              <a:latin typeface="+mn-lt"/>
            </a:rPr>
            <a:t>Poland</a:t>
          </a:r>
          <a:r>
            <a:rPr lang="sv-SE" sz="1400" b="1" dirty="0">
              <a:latin typeface="+mn-lt"/>
            </a:rPr>
            <a:t>, </a:t>
          </a:r>
          <a:r>
            <a:rPr lang="sv-SE" sz="1400" b="1" dirty="0" err="1">
              <a:latin typeface="+mn-lt"/>
            </a:rPr>
            <a:t>Germany</a:t>
          </a:r>
          <a:r>
            <a:rPr lang="sv-SE" sz="1400" b="1" dirty="0">
              <a:latin typeface="+mn-lt"/>
            </a:rPr>
            <a:t>, </a:t>
          </a:r>
          <a:r>
            <a:rPr lang="sv-SE" sz="1400" b="1" dirty="0" err="1">
              <a:latin typeface="+mn-lt"/>
            </a:rPr>
            <a:t>Netherland</a:t>
          </a:r>
          <a:r>
            <a:rPr lang="sv-SE" sz="1400" b="1" dirty="0">
              <a:latin typeface="+mn-lt"/>
            </a:rPr>
            <a:t>, UK</a:t>
          </a:r>
        </a:p>
      </dgm:t>
    </dgm:pt>
    <dgm:pt modelId="{1A2817E4-8B33-432D-9741-7F7065BBA7F7}" cxnId="{D19D8516-5E7F-4A68-A45E-F93D7B27DE2F}" type="parTrans">
      <dgm:prSet/>
      <dgm:spPr/>
      <dgm:t>
        <a:bodyPr/>
        <a:lstStyle/>
        <a:p>
          <a:endParaRPr lang="sv-SE"/>
        </a:p>
      </dgm:t>
    </dgm:pt>
    <dgm:pt modelId="{4E8B306A-1BBD-4D17-979C-630E919DFB88}" cxnId="{D19D8516-5E7F-4A68-A45E-F93D7B27DE2F}" type="sibTrans">
      <dgm:prSet/>
      <dgm:spPr/>
      <dgm:t>
        <a:bodyPr/>
        <a:lstStyle/>
        <a:p>
          <a:endParaRPr lang="sv-SE"/>
        </a:p>
      </dgm:t>
    </dgm:pt>
    <dgm:pt modelId="{DCE0648A-5572-4678-8E12-434EC9142EF1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Small, flexible and </a:t>
          </a:r>
          <a:r>
            <a:rPr lang="sv-SE" sz="1400" b="1" dirty="0" err="1">
              <a:latin typeface="+mn-lt"/>
            </a:rPr>
            <a:t>cost-effective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organization</a:t>
          </a:r>
          <a:r>
            <a:rPr lang="sv-SE" sz="1400" b="1" dirty="0">
              <a:latin typeface="+mn-lt"/>
            </a:rPr>
            <a:t>, </a:t>
          </a: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focus on </a:t>
          </a:r>
          <a:r>
            <a:rPr lang="sv-SE" sz="1400" b="1" dirty="0" err="1">
              <a:latin typeface="+mn-lt"/>
            </a:rPr>
            <a:t>sales</a:t>
          </a:r>
          <a:r>
            <a:rPr lang="sv-SE" sz="1400" b="1" dirty="0">
              <a:latin typeface="+mn-lt"/>
            </a:rPr>
            <a:t> and 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high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accessibility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customer</a:t>
          </a:r>
          <a:r>
            <a:rPr lang="sv-SE" sz="1400" b="1" dirty="0">
              <a:latin typeface="+mn-lt"/>
            </a:rPr>
            <a:t> support </a:t>
          </a:r>
        </a:p>
      </dgm:t>
    </dgm:pt>
    <dgm:pt modelId="{E3928BD4-5DE9-4583-9878-DFE840EB45A9}" cxnId="{B8875740-868C-4808-8EAC-47C63A7B0653}" type="parTrans">
      <dgm:prSet/>
      <dgm:spPr/>
      <dgm:t>
        <a:bodyPr/>
        <a:lstStyle/>
        <a:p>
          <a:endParaRPr lang="sv-SE"/>
        </a:p>
      </dgm:t>
    </dgm:pt>
    <dgm:pt modelId="{69EF6CC7-4CD1-402A-A691-8E12430B80E4}" cxnId="{B8875740-868C-4808-8EAC-47C63A7B0653}" type="sibTrans">
      <dgm:prSet/>
      <dgm:spPr/>
      <dgm:t>
        <a:bodyPr/>
        <a:lstStyle/>
        <a:p>
          <a:endParaRPr lang="sv-SE"/>
        </a:p>
      </dgm:t>
    </dgm:pt>
    <dgm:pt modelId="{CFC90C80-4D67-4BF9-B30B-2F8CADDC6527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Co-operation/partnership </a:t>
          </a: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a </a:t>
          </a:r>
          <a:r>
            <a:rPr lang="sv-SE" sz="1400" b="1" dirty="0" err="1">
              <a:latin typeface="+mn-lt"/>
            </a:rPr>
            <a:t>strategic</a:t>
          </a:r>
          <a:r>
            <a:rPr lang="sv-SE" sz="1400" b="1" dirty="0">
              <a:latin typeface="+mn-lt"/>
            </a:rPr>
            <a:t> choice </a:t>
          </a:r>
          <a:r>
            <a:rPr lang="sv-SE" sz="1400" b="1" dirty="0" err="1">
              <a:latin typeface="+mn-lt"/>
            </a:rPr>
            <a:t>of</a:t>
          </a:r>
          <a:r>
            <a:rPr lang="sv-SE" sz="1400" b="1" dirty="0">
              <a:latin typeface="+mn-lt"/>
            </a:rPr>
            <a:t> global and </a:t>
          </a:r>
          <a:r>
            <a:rPr lang="sv-SE" sz="1400" b="1" dirty="0" err="1">
              <a:latin typeface="+mn-lt"/>
            </a:rPr>
            <a:t>local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wholesalers</a:t>
          </a:r>
          <a:endParaRPr lang="sv-SE" sz="1400" b="1" dirty="0">
            <a:latin typeface="+mn-lt"/>
          </a:endParaRPr>
        </a:p>
      </dgm:t>
    </dgm:pt>
    <dgm:pt modelId="{4029ADDE-5CEE-4A80-80ED-8253EF4E337B}" cxnId="{E129AD18-1AED-4780-8C06-BA278570F88B}" type="parTrans">
      <dgm:prSet/>
      <dgm:spPr/>
      <dgm:t>
        <a:bodyPr/>
        <a:lstStyle/>
        <a:p>
          <a:endParaRPr lang="sv-SE"/>
        </a:p>
      </dgm:t>
    </dgm:pt>
    <dgm:pt modelId="{04546824-9ED6-438F-8471-14BE2715A4CD}" cxnId="{E129AD18-1AED-4780-8C06-BA278570F88B}" type="sibTrans">
      <dgm:prSet/>
      <dgm:spPr/>
      <dgm:t>
        <a:bodyPr/>
        <a:lstStyle/>
        <a:p>
          <a:endParaRPr lang="sv-SE"/>
        </a:p>
      </dgm:t>
    </dgm:pt>
    <dgm:pt modelId="{D5F79631-3F28-4460-A97B-E4BCCA33E573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- Full container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Mixed container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From </a:t>
          </a:r>
          <a:r>
            <a:rPr lang="sv-SE" sz="1400" b="1" dirty="0" err="1">
              <a:latin typeface="+mn-lt"/>
            </a:rPr>
            <a:t>warehouse</a:t>
          </a:r>
          <a:endParaRPr lang="sv-SE" sz="1400" b="1" dirty="0">
            <a:latin typeface="+mn-lt"/>
          </a:endParaRPr>
        </a:p>
      </dgm:t>
    </dgm:pt>
    <dgm:pt modelId="{37569582-55D1-4CD0-877F-84E90C53E264}" cxnId="{69B6AF10-A44E-4CC6-82E6-BF5CE6F329B0}" type="parTrans">
      <dgm:prSet/>
      <dgm:spPr/>
      <dgm:t>
        <a:bodyPr/>
        <a:lstStyle/>
        <a:p>
          <a:endParaRPr lang="en-US"/>
        </a:p>
      </dgm:t>
    </dgm:pt>
    <dgm:pt modelId="{FFED2092-51AC-4925-A444-7886666D7069}" cxnId="{69B6AF10-A44E-4CC6-82E6-BF5CE6F329B0}" type="sibTrans">
      <dgm:prSet/>
      <dgm:spPr/>
      <dgm:t>
        <a:bodyPr/>
        <a:lstStyle/>
        <a:p>
          <a:endParaRPr lang="en-US"/>
        </a:p>
      </dgm:t>
    </dgm:pt>
    <dgm:pt modelId="{2C8244FD-5B45-45B8-AF97-894351765F2A}" type="pres">
      <dgm:prSet presAssocID="{1C7529DA-4B7C-423F-81DB-6CFD5E3D0ADC}" presName="compositeShape" presStyleCnt="0">
        <dgm:presLayoutVars>
          <dgm:dir/>
          <dgm:resizeHandles/>
        </dgm:presLayoutVars>
      </dgm:prSet>
      <dgm:spPr/>
    </dgm:pt>
    <dgm:pt modelId="{2F385817-7F95-4C55-8DD0-D319E6856345}" type="pres">
      <dgm:prSet presAssocID="{1C7529DA-4B7C-423F-81DB-6CFD5E3D0ADC}" presName="pyramid" presStyleLbl="node1" presStyleIdx="0" presStyleCnt="1"/>
      <dgm:spPr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16200000" scaled="0"/>
        </a:gradFill>
      </dgm:spPr>
    </dgm:pt>
    <dgm:pt modelId="{EB382B33-C0F1-4C7A-AAD2-BFB7E6E0A7FA}" type="pres">
      <dgm:prSet presAssocID="{1C7529DA-4B7C-423F-81DB-6CFD5E3D0ADC}" presName="theList" presStyleCnt="0"/>
      <dgm:spPr/>
    </dgm:pt>
    <dgm:pt modelId="{E7FEF8F3-DC43-460C-A85E-9AA496A71074}" type="pres">
      <dgm:prSet presAssocID="{9BA50D57-DBF6-49DF-B5B8-A55FDC6E415C}" presName="aNode" presStyleLbl="fgAcc1" presStyleIdx="0" presStyleCnt="4" custScaleX="153651" custScaleY="209558" custLinFactY="-40361" custLinFactNeighborX="28660" custLinFactNeighborY="-100000">
        <dgm:presLayoutVars>
          <dgm:bulletEnabled val="1"/>
        </dgm:presLayoutVars>
      </dgm:prSet>
      <dgm:spPr/>
    </dgm:pt>
    <dgm:pt modelId="{5AD91364-9020-413C-AEF7-448B2AB89CF2}" type="pres">
      <dgm:prSet presAssocID="{9BA50D57-DBF6-49DF-B5B8-A55FDC6E415C}" presName="aSpace" presStyleCnt="0"/>
      <dgm:spPr/>
    </dgm:pt>
    <dgm:pt modelId="{1F8A5F0A-2DD3-4606-88D4-7E244FF6AC4E}" type="pres">
      <dgm:prSet presAssocID="{DCE0648A-5572-4678-8E12-434EC9142EF1}" presName="aNode" presStyleLbl="fgAcc1" presStyleIdx="1" presStyleCnt="4" custScaleX="152889" custScaleY="177090" custLinFactY="-7214" custLinFactNeighborX="28280" custLinFactNeighborY="-100000">
        <dgm:presLayoutVars>
          <dgm:bulletEnabled val="1"/>
        </dgm:presLayoutVars>
      </dgm:prSet>
      <dgm:spPr/>
    </dgm:pt>
    <dgm:pt modelId="{9121FE51-FCFD-4733-A0E8-ECCEB9D09693}" type="pres">
      <dgm:prSet presAssocID="{DCE0648A-5572-4678-8E12-434EC9142EF1}" presName="aSpace" presStyleCnt="0"/>
      <dgm:spPr/>
    </dgm:pt>
    <dgm:pt modelId="{F9815C49-B073-4168-9BF3-FDD6713917B6}" type="pres">
      <dgm:prSet presAssocID="{CFC90C80-4D67-4BF9-B30B-2F8CADDC6527}" presName="aNode" presStyleLbl="fgAcc1" presStyleIdx="2" presStyleCnt="4" custScaleX="152889" custScaleY="140278" custLinFactY="2266" custLinFactNeighborX="28280" custLinFactNeighborY="100000">
        <dgm:presLayoutVars>
          <dgm:bulletEnabled val="1"/>
        </dgm:presLayoutVars>
      </dgm:prSet>
      <dgm:spPr/>
    </dgm:pt>
    <dgm:pt modelId="{7FC828CD-6A64-49ED-8F45-79D97BB3E38E}" type="pres">
      <dgm:prSet presAssocID="{CFC90C80-4D67-4BF9-B30B-2F8CADDC6527}" presName="aSpace" presStyleCnt="0"/>
      <dgm:spPr/>
    </dgm:pt>
    <dgm:pt modelId="{E75B7A0F-16EC-4CFF-B0D7-CAAC488E34B3}" type="pres">
      <dgm:prSet presAssocID="{D5F79631-3F28-4460-A97B-E4BCCA33E573}" presName="aNode" presStyleLbl="fgAcc1" presStyleIdx="3" presStyleCnt="4" custScaleX="152889" custScaleY="157842" custLinFactY="31180" custLinFactNeighborX="28280" custLinFactNeighborY="100000">
        <dgm:presLayoutVars>
          <dgm:bulletEnabled val="1"/>
        </dgm:presLayoutVars>
      </dgm:prSet>
      <dgm:spPr/>
    </dgm:pt>
    <dgm:pt modelId="{68C575F9-418E-4301-9E71-DF943EB99CDB}" type="pres">
      <dgm:prSet presAssocID="{D5F79631-3F28-4460-A97B-E4BCCA33E573}" presName="aSpace" presStyleCnt="0"/>
      <dgm:spPr/>
    </dgm:pt>
  </dgm:ptLst>
  <dgm:cxnLst>
    <dgm:cxn modelId="{69B6AF10-A44E-4CC6-82E6-BF5CE6F329B0}" srcId="{1C7529DA-4B7C-423F-81DB-6CFD5E3D0ADC}" destId="{D5F79631-3F28-4460-A97B-E4BCCA33E573}" srcOrd="3" destOrd="0" parTransId="{37569582-55D1-4CD0-877F-84E90C53E264}" sibTransId="{FFED2092-51AC-4925-A444-7886666D7069}"/>
    <dgm:cxn modelId="{D19D8516-5E7F-4A68-A45E-F93D7B27DE2F}" srcId="{1C7529DA-4B7C-423F-81DB-6CFD5E3D0ADC}" destId="{9BA50D57-DBF6-49DF-B5B8-A55FDC6E415C}" srcOrd="0" destOrd="0" parTransId="{1A2817E4-8B33-432D-9741-7F7065BBA7F7}" sibTransId="{4E8B306A-1BBD-4D17-979C-630E919DFB88}"/>
    <dgm:cxn modelId="{E129AD18-1AED-4780-8C06-BA278570F88B}" srcId="{1C7529DA-4B7C-423F-81DB-6CFD5E3D0ADC}" destId="{CFC90C80-4D67-4BF9-B30B-2F8CADDC6527}" srcOrd="2" destOrd="0" parTransId="{4029ADDE-5CEE-4A80-80ED-8253EF4E337B}" sibTransId="{04546824-9ED6-438F-8471-14BE2715A4CD}"/>
    <dgm:cxn modelId="{B8875740-868C-4808-8EAC-47C63A7B0653}" srcId="{1C7529DA-4B7C-423F-81DB-6CFD5E3D0ADC}" destId="{DCE0648A-5572-4678-8E12-434EC9142EF1}" srcOrd="1" destOrd="0" parTransId="{E3928BD4-5DE9-4583-9878-DFE840EB45A9}" sibTransId="{69EF6CC7-4CD1-402A-A691-8E12430B80E4}"/>
    <dgm:cxn modelId="{904A3953-832B-4F30-9324-2DEE4D2B6B4C}" type="presOf" srcId="{9BA50D57-DBF6-49DF-B5B8-A55FDC6E415C}" destId="{E7FEF8F3-DC43-460C-A85E-9AA496A71074}" srcOrd="0" destOrd="0" presId="urn:microsoft.com/office/officeart/2005/8/layout/pyramid2#3"/>
    <dgm:cxn modelId="{2EFBD695-0880-438C-AC8D-71F22F01E5E5}" type="presOf" srcId="{DCE0648A-5572-4678-8E12-434EC9142EF1}" destId="{1F8A5F0A-2DD3-4606-88D4-7E244FF6AC4E}" srcOrd="0" destOrd="0" presId="urn:microsoft.com/office/officeart/2005/8/layout/pyramid2#3"/>
    <dgm:cxn modelId="{CAEDC5AE-5491-4700-A6F1-64FFBB798663}" type="presOf" srcId="{D5F79631-3F28-4460-A97B-E4BCCA33E573}" destId="{E75B7A0F-16EC-4CFF-B0D7-CAAC488E34B3}" srcOrd="0" destOrd="0" presId="urn:microsoft.com/office/officeart/2005/8/layout/pyramid2#3"/>
    <dgm:cxn modelId="{A1A266B9-3256-467C-840C-AD94278276B6}" type="presOf" srcId="{CFC90C80-4D67-4BF9-B30B-2F8CADDC6527}" destId="{F9815C49-B073-4168-9BF3-FDD6713917B6}" srcOrd="0" destOrd="0" presId="urn:microsoft.com/office/officeart/2005/8/layout/pyramid2#3"/>
    <dgm:cxn modelId="{29DE22E6-6F5B-496E-BBDE-45D6F2EA3118}" type="presOf" srcId="{1C7529DA-4B7C-423F-81DB-6CFD5E3D0ADC}" destId="{2C8244FD-5B45-45B8-AF97-894351765F2A}" srcOrd="0" destOrd="0" presId="urn:microsoft.com/office/officeart/2005/8/layout/pyramid2#3"/>
    <dgm:cxn modelId="{24D81E7F-5F49-4D81-B9D9-44C3A23197B2}" type="presParOf" srcId="{2C8244FD-5B45-45B8-AF97-894351765F2A}" destId="{2F385817-7F95-4C55-8DD0-D319E6856345}" srcOrd="0" destOrd="0" presId="urn:microsoft.com/office/officeart/2005/8/layout/pyramid2#3"/>
    <dgm:cxn modelId="{8BC4AF52-E86F-4B06-A8D9-7D3E1DCCDEE9}" type="presParOf" srcId="{2C8244FD-5B45-45B8-AF97-894351765F2A}" destId="{EB382B33-C0F1-4C7A-AAD2-BFB7E6E0A7FA}" srcOrd="1" destOrd="0" presId="urn:microsoft.com/office/officeart/2005/8/layout/pyramid2#3"/>
    <dgm:cxn modelId="{22613CEC-CCC6-4201-9261-D450BF06A16B}" type="presParOf" srcId="{EB382B33-C0F1-4C7A-AAD2-BFB7E6E0A7FA}" destId="{E7FEF8F3-DC43-460C-A85E-9AA496A71074}" srcOrd="0" destOrd="0" presId="urn:microsoft.com/office/officeart/2005/8/layout/pyramid2#3"/>
    <dgm:cxn modelId="{3F51D7F6-0213-4DEC-A924-A1991F7C3342}" type="presParOf" srcId="{EB382B33-C0F1-4C7A-AAD2-BFB7E6E0A7FA}" destId="{5AD91364-9020-413C-AEF7-448B2AB89CF2}" srcOrd="1" destOrd="0" presId="urn:microsoft.com/office/officeart/2005/8/layout/pyramid2#3"/>
    <dgm:cxn modelId="{48E01C67-0C90-4BC5-996B-A890A25D3E35}" type="presParOf" srcId="{EB382B33-C0F1-4C7A-AAD2-BFB7E6E0A7FA}" destId="{1F8A5F0A-2DD3-4606-88D4-7E244FF6AC4E}" srcOrd="2" destOrd="0" presId="urn:microsoft.com/office/officeart/2005/8/layout/pyramid2#3"/>
    <dgm:cxn modelId="{4C97A9F6-032E-4426-AA8A-6E9CB6377DDC}" type="presParOf" srcId="{EB382B33-C0F1-4C7A-AAD2-BFB7E6E0A7FA}" destId="{9121FE51-FCFD-4733-A0E8-ECCEB9D09693}" srcOrd="3" destOrd="0" presId="urn:microsoft.com/office/officeart/2005/8/layout/pyramid2#3"/>
    <dgm:cxn modelId="{EF5F2014-708D-4A62-9AD6-C92579B07789}" type="presParOf" srcId="{EB382B33-C0F1-4C7A-AAD2-BFB7E6E0A7FA}" destId="{F9815C49-B073-4168-9BF3-FDD6713917B6}" srcOrd="4" destOrd="0" presId="urn:microsoft.com/office/officeart/2005/8/layout/pyramid2#3"/>
    <dgm:cxn modelId="{C3CDCAC3-F1EF-4F2F-BECF-5B4AF59D1B84}" type="presParOf" srcId="{EB382B33-C0F1-4C7A-AAD2-BFB7E6E0A7FA}" destId="{7FC828CD-6A64-49ED-8F45-79D97BB3E38E}" srcOrd="5" destOrd="0" presId="urn:microsoft.com/office/officeart/2005/8/layout/pyramid2#3"/>
    <dgm:cxn modelId="{A04B8D2A-DAB7-48BD-90E0-1F862D43FC36}" type="presParOf" srcId="{EB382B33-C0F1-4C7A-AAD2-BFB7E6E0A7FA}" destId="{E75B7A0F-16EC-4CFF-B0D7-CAAC488E34B3}" srcOrd="6" destOrd="0" presId="urn:microsoft.com/office/officeart/2005/8/layout/pyramid2#3"/>
    <dgm:cxn modelId="{EB22FEBF-7627-40D4-88A8-BEA48E8FFE78}" type="presParOf" srcId="{EB382B33-C0F1-4C7A-AAD2-BFB7E6E0A7FA}" destId="{68C575F9-418E-4301-9E71-DF943EB99CDB}" srcOrd="7" destOrd="0" presId="urn:microsoft.com/office/officeart/2005/8/layout/pyramid2#3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7529DA-4B7C-423F-81DB-6CFD5E3D0ADC}" type="doc">
      <dgm:prSet loTypeId="urn:microsoft.com/office/officeart/2005/8/layout/pyramid2#4" loCatId="list" qsTypeId="urn:microsoft.com/office/officeart/2005/8/quickstyle/simple3#4" qsCatId="simple" csTypeId="urn:microsoft.com/office/officeart/2005/8/colors/accent1_2#4" csCatId="accent1" phldr="1"/>
      <dgm:spPr/>
      <dgm:t>
        <a:bodyPr/>
        <a:lstStyle/>
        <a:p>
          <a:endParaRPr lang="sv-SE"/>
        </a:p>
      </dgm:t>
    </dgm:pt>
    <dgm:pt modelId="{9BA50D57-DBF6-49DF-B5B8-A55FDC6E415C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CUSTOMER/PARTNERS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125 </a:t>
          </a:r>
          <a:r>
            <a:rPr lang="sv-SE" sz="1400" b="1" dirty="0" err="1">
              <a:latin typeface="+mn-lt"/>
            </a:rPr>
            <a:t>customer</a:t>
          </a:r>
          <a:r>
            <a:rPr lang="sv-SE" sz="1400" b="1" dirty="0">
              <a:latin typeface="+mn-lt"/>
            </a:rPr>
            <a:t> 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20% is partners – 80% </a:t>
          </a:r>
          <a:r>
            <a:rPr lang="sv-SE" sz="1400" b="1" dirty="0" err="1">
              <a:latin typeface="+mn-lt"/>
            </a:rPr>
            <a:t>of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turnover</a:t>
          </a:r>
          <a:endParaRPr lang="sv-SE" sz="1400" b="1" dirty="0">
            <a:latin typeface="+mn-lt"/>
          </a:endParaRPr>
        </a:p>
      </dgm:t>
    </dgm:pt>
    <dgm:pt modelId="{1A2817E4-8B33-432D-9741-7F7065BBA7F7}" cxnId="{D19D8516-5E7F-4A68-A45E-F93D7B27DE2F}" type="parTrans">
      <dgm:prSet/>
      <dgm:spPr/>
      <dgm:t>
        <a:bodyPr/>
        <a:lstStyle/>
        <a:p>
          <a:endParaRPr lang="sv-SE"/>
        </a:p>
      </dgm:t>
    </dgm:pt>
    <dgm:pt modelId="{4E8B306A-1BBD-4D17-979C-630E919DFB88}" cxnId="{D19D8516-5E7F-4A68-A45E-F93D7B27DE2F}" type="sibTrans">
      <dgm:prSet/>
      <dgm:spPr/>
      <dgm:t>
        <a:bodyPr/>
        <a:lstStyle/>
        <a:p>
          <a:endParaRPr lang="sv-SE"/>
        </a:p>
      </dgm:t>
    </dgm:pt>
    <dgm:pt modelId="{DCE0648A-5572-4678-8E12-434EC9142EF1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GEOGRAPHIC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Sweden 50%, Scandinavia 25%, </a:t>
          </a:r>
          <a:r>
            <a:rPr lang="sv-SE" sz="1400" b="1" dirty="0" err="1">
              <a:latin typeface="+mn-lt"/>
            </a:rPr>
            <a:t>Other</a:t>
          </a:r>
          <a:r>
            <a:rPr lang="sv-SE" sz="1400" b="1" dirty="0">
              <a:latin typeface="+mn-lt"/>
            </a:rPr>
            <a:t> 25%</a:t>
          </a:r>
        </a:p>
      </dgm:t>
    </dgm:pt>
    <dgm:pt modelId="{E3928BD4-5DE9-4583-9878-DFE840EB45A9}" cxnId="{B8875740-868C-4808-8EAC-47C63A7B0653}" type="parTrans">
      <dgm:prSet/>
      <dgm:spPr/>
      <dgm:t>
        <a:bodyPr/>
        <a:lstStyle/>
        <a:p>
          <a:endParaRPr lang="sv-SE"/>
        </a:p>
      </dgm:t>
    </dgm:pt>
    <dgm:pt modelId="{69EF6CC7-4CD1-402A-A691-8E12430B80E4}" cxnId="{B8875740-868C-4808-8EAC-47C63A7B0653}" type="sibTrans">
      <dgm:prSet/>
      <dgm:spPr/>
      <dgm:t>
        <a:bodyPr/>
        <a:lstStyle/>
        <a:p>
          <a:endParaRPr lang="sv-SE"/>
        </a:p>
      </dgm:t>
    </dgm:pt>
    <dgm:pt modelId="{CFC90C80-4D67-4BF9-B30B-2F8CADDC6527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SEGMENT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Paper 50%, </a:t>
          </a:r>
          <a:r>
            <a:rPr lang="sv-SE" sz="1400" b="1" dirty="0" err="1">
              <a:latin typeface="+mn-lt"/>
            </a:rPr>
            <a:t>Cash&amp;Carry</a:t>
          </a:r>
          <a:r>
            <a:rPr lang="sv-SE" sz="1400" b="1" dirty="0">
              <a:latin typeface="+mn-lt"/>
            </a:rPr>
            <a:t> 20%, 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Ethnical</a:t>
          </a:r>
          <a:r>
            <a:rPr lang="sv-SE" sz="1400" b="1" dirty="0">
              <a:latin typeface="+mn-lt"/>
            </a:rPr>
            <a:t> 10%, Office/Industry 7%, 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Food</a:t>
          </a:r>
          <a:r>
            <a:rPr lang="sv-SE" sz="1400" b="1" dirty="0">
              <a:latin typeface="+mn-lt"/>
            </a:rPr>
            <a:t> 5%, Candy 5%, Clean 3%</a:t>
          </a:r>
          <a:br>
            <a:rPr lang="sv-SE" sz="1400" b="1" dirty="0">
              <a:latin typeface="+mn-lt"/>
            </a:rPr>
          </a:br>
          <a:endParaRPr lang="sv-SE" sz="1400" b="1" dirty="0">
            <a:latin typeface="+mn-lt"/>
          </a:endParaRPr>
        </a:p>
      </dgm:t>
    </dgm:pt>
    <dgm:pt modelId="{4029ADDE-5CEE-4A80-80ED-8253EF4E337B}" cxnId="{E129AD18-1AED-4780-8C06-BA278570F88B}" type="parTrans">
      <dgm:prSet/>
      <dgm:spPr/>
      <dgm:t>
        <a:bodyPr/>
        <a:lstStyle/>
        <a:p>
          <a:endParaRPr lang="sv-SE"/>
        </a:p>
      </dgm:t>
    </dgm:pt>
    <dgm:pt modelId="{04546824-9ED6-438F-8471-14BE2715A4CD}" cxnId="{E129AD18-1AED-4780-8C06-BA278570F88B}" type="sibTrans">
      <dgm:prSet/>
      <dgm:spPr/>
      <dgm:t>
        <a:bodyPr/>
        <a:lstStyle/>
        <a:p>
          <a:endParaRPr lang="sv-SE"/>
        </a:p>
      </dgm:t>
    </dgm:pt>
    <dgm:pt modelId="{2C8244FD-5B45-45B8-AF97-894351765F2A}" type="pres">
      <dgm:prSet presAssocID="{1C7529DA-4B7C-423F-81DB-6CFD5E3D0ADC}" presName="compositeShape" presStyleCnt="0">
        <dgm:presLayoutVars>
          <dgm:dir/>
          <dgm:resizeHandles/>
        </dgm:presLayoutVars>
      </dgm:prSet>
      <dgm:spPr/>
    </dgm:pt>
    <dgm:pt modelId="{2F385817-7F95-4C55-8DD0-D319E6856345}" type="pres">
      <dgm:prSet presAssocID="{1C7529DA-4B7C-423F-81DB-6CFD5E3D0ADC}" presName="pyramid" presStyleLbl="node1" presStyleIdx="0" presStyleCnt="1"/>
      <dgm:spPr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16200000" scaled="0"/>
        </a:gradFill>
      </dgm:spPr>
    </dgm:pt>
    <dgm:pt modelId="{EB382B33-C0F1-4C7A-AAD2-BFB7E6E0A7FA}" type="pres">
      <dgm:prSet presAssocID="{1C7529DA-4B7C-423F-81DB-6CFD5E3D0ADC}" presName="theList" presStyleCnt="0"/>
      <dgm:spPr/>
    </dgm:pt>
    <dgm:pt modelId="{E7FEF8F3-DC43-460C-A85E-9AA496A71074}" type="pres">
      <dgm:prSet presAssocID="{9BA50D57-DBF6-49DF-B5B8-A55FDC6E415C}" presName="aNode" presStyleLbl="fgAcc1" presStyleIdx="0" presStyleCnt="3" custScaleX="153651" custScaleY="112720" custLinFactNeighborX="28660" custLinFactNeighborY="8104">
        <dgm:presLayoutVars>
          <dgm:bulletEnabled val="1"/>
        </dgm:presLayoutVars>
      </dgm:prSet>
      <dgm:spPr/>
    </dgm:pt>
    <dgm:pt modelId="{5AD91364-9020-413C-AEF7-448B2AB89CF2}" type="pres">
      <dgm:prSet presAssocID="{9BA50D57-DBF6-49DF-B5B8-A55FDC6E415C}" presName="aSpace" presStyleCnt="0"/>
      <dgm:spPr/>
    </dgm:pt>
    <dgm:pt modelId="{1F8A5F0A-2DD3-4606-88D4-7E244FF6AC4E}" type="pres">
      <dgm:prSet presAssocID="{DCE0648A-5572-4678-8E12-434EC9142EF1}" presName="aNode" presStyleLbl="fgAcc1" presStyleIdx="1" presStyleCnt="3" custScaleX="152889" custScaleY="105624" custLinFactNeighborX="28280" custLinFactNeighborY="85767">
        <dgm:presLayoutVars>
          <dgm:bulletEnabled val="1"/>
        </dgm:presLayoutVars>
      </dgm:prSet>
      <dgm:spPr/>
    </dgm:pt>
    <dgm:pt modelId="{9121FE51-FCFD-4733-A0E8-ECCEB9D09693}" type="pres">
      <dgm:prSet presAssocID="{DCE0648A-5572-4678-8E12-434EC9142EF1}" presName="aSpace" presStyleCnt="0"/>
      <dgm:spPr/>
    </dgm:pt>
    <dgm:pt modelId="{F9815C49-B073-4168-9BF3-FDD6713917B6}" type="pres">
      <dgm:prSet presAssocID="{CFC90C80-4D67-4BF9-B30B-2F8CADDC6527}" presName="aNode" presStyleLbl="fgAcc1" presStyleIdx="2" presStyleCnt="3" custScaleX="152889" custScaleY="159291" custLinFactY="8758" custLinFactNeighborX="28280" custLinFactNeighborY="100000">
        <dgm:presLayoutVars>
          <dgm:bulletEnabled val="1"/>
        </dgm:presLayoutVars>
      </dgm:prSet>
      <dgm:spPr/>
    </dgm:pt>
    <dgm:pt modelId="{7FC828CD-6A64-49ED-8F45-79D97BB3E38E}" type="pres">
      <dgm:prSet presAssocID="{CFC90C80-4D67-4BF9-B30B-2F8CADDC6527}" presName="aSpace" presStyleCnt="0"/>
      <dgm:spPr/>
    </dgm:pt>
  </dgm:ptLst>
  <dgm:cxnLst>
    <dgm:cxn modelId="{D19D8516-5E7F-4A68-A45E-F93D7B27DE2F}" srcId="{1C7529DA-4B7C-423F-81DB-6CFD5E3D0ADC}" destId="{9BA50D57-DBF6-49DF-B5B8-A55FDC6E415C}" srcOrd="0" destOrd="0" parTransId="{1A2817E4-8B33-432D-9741-7F7065BBA7F7}" sibTransId="{4E8B306A-1BBD-4D17-979C-630E919DFB88}"/>
    <dgm:cxn modelId="{E129AD18-1AED-4780-8C06-BA278570F88B}" srcId="{1C7529DA-4B7C-423F-81DB-6CFD5E3D0ADC}" destId="{CFC90C80-4D67-4BF9-B30B-2F8CADDC6527}" srcOrd="2" destOrd="0" parTransId="{4029ADDE-5CEE-4A80-80ED-8253EF4E337B}" sibTransId="{04546824-9ED6-438F-8471-14BE2715A4CD}"/>
    <dgm:cxn modelId="{B8875740-868C-4808-8EAC-47C63A7B0653}" srcId="{1C7529DA-4B7C-423F-81DB-6CFD5E3D0ADC}" destId="{DCE0648A-5572-4678-8E12-434EC9142EF1}" srcOrd="1" destOrd="0" parTransId="{E3928BD4-5DE9-4583-9878-DFE840EB45A9}" sibTransId="{69EF6CC7-4CD1-402A-A691-8E12430B80E4}"/>
    <dgm:cxn modelId="{904A3953-832B-4F30-9324-2DEE4D2B6B4C}" type="presOf" srcId="{9BA50D57-DBF6-49DF-B5B8-A55FDC6E415C}" destId="{E7FEF8F3-DC43-460C-A85E-9AA496A71074}" srcOrd="0" destOrd="0" presId="urn:microsoft.com/office/officeart/2005/8/layout/pyramid2#4"/>
    <dgm:cxn modelId="{2EFBD695-0880-438C-AC8D-71F22F01E5E5}" type="presOf" srcId="{DCE0648A-5572-4678-8E12-434EC9142EF1}" destId="{1F8A5F0A-2DD3-4606-88D4-7E244FF6AC4E}" srcOrd="0" destOrd="0" presId="urn:microsoft.com/office/officeart/2005/8/layout/pyramid2#4"/>
    <dgm:cxn modelId="{A1A266B9-3256-467C-840C-AD94278276B6}" type="presOf" srcId="{CFC90C80-4D67-4BF9-B30B-2F8CADDC6527}" destId="{F9815C49-B073-4168-9BF3-FDD6713917B6}" srcOrd="0" destOrd="0" presId="urn:microsoft.com/office/officeart/2005/8/layout/pyramid2#4"/>
    <dgm:cxn modelId="{29DE22E6-6F5B-496E-BBDE-45D6F2EA3118}" type="presOf" srcId="{1C7529DA-4B7C-423F-81DB-6CFD5E3D0ADC}" destId="{2C8244FD-5B45-45B8-AF97-894351765F2A}" srcOrd="0" destOrd="0" presId="urn:microsoft.com/office/officeart/2005/8/layout/pyramid2#4"/>
    <dgm:cxn modelId="{24D81E7F-5F49-4D81-B9D9-44C3A23197B2}" type="presParOf" srcId="{2C8244FD-5B45-45B8-AF97-894351765F2A}" destId="{2F385817-7F95-4C55-8DD0-D319E6856345}" srcOrd="0" destOrd="0" presId="urn:microsoft.com/office/officeart/2005/8/layout/pyramid2#4"/>
    <dgm:cxn modelId="{8BC4AF52-E86F-4B06-A8D9-7D3E1DCCDEE9}" type="presParOf" srcId="{2C8244FD-5B45-45B8-AF97-894351765F2A}" destId="{EB382B33-C0F1-4C7A-AAD2-BFB7E6E0A7FA}" srcOrd="1" destOrd="0" presId="urn:microsoft.com/office/officeart/2005/8/layout/pyramid2#4"/>
    <dgm:cxn modelId="{22613CEC-CCC6-4201-9261-D450BF06A16B}" type="presParOf" srcId="{EB382B33-C0F1-4C7A-AAD2-BFB7E6E0A7FA}" destId="{E7FEF8F3-DC43-460C-A85E-9AA496A71074}" srcOrd="0" destOrd="0" presId="urn:microsoft.com/office/officeart/2005/8/layout/pyramid2#4"/>
    <dgm:cxn modelId="{3F51D7F6-0213-4DEC-A924-A1991F7C3342}" type="presParOf" srcId="{EB382B33-C0F1-4C7A-AAD2-BFB7E6E0A7FA}" destId="{5AD91364-9020-413C-AEF7-448B2AB89CF2}" srcOrd="1" destOrd="0" presId="urn:microsoft.com/office/officeart/2005/8/layout/pyramid2#4"/>
    <dgm:cxn modelId="{48E01C67-0C90-4BC5-996B-A890A25D3E35}" type="presParOf" srcId="{EB382B33-C0F1-4C7A-AAD2-BFB7E6E0A7FA}" destId="{1F8A5F0A-2DD3-4606-88D4-7E244FF6AC4E}" srcOrd="2" destOrd="0" presId="urn:microsoft.com/office/officeart/2005/8/layout/pyramid2#4"/>
    <dgm:cxn modelId="{4C97A9F6-032E-4426-AA8A-6E9CB6377DDC}" type="presParOf" srcId="{EB382B33-C0F1-4C7A-AAD2-BFB7E6E0A7FA}" destId="{9121FE51-FCFD-4733-A0E8-ECCEB9D09693}" srcOrd="3" destOrd="0" presId="urn:microsoft.com/office/officeart/2005/8/layout/pyramid2#4"/>
    <dgm:cxn modelId="{EF5F2014-708D-4A62-9AD6-C92579B07789}" type="presParOf" srcId="{EB382B33-C0F1-4C7A-AAD2-BFB7E6E0A7FA}" destId="{F9815C49-B073-4168-9BF3-FDD6713917B6}" srcOrd="4" destOrd="0" presId="urn:microsoft.com/office/officeart/2005/8/layout/pyramid2#4"/>
    <dgm:cxn modelId="{C3CDCAC3-F1EF-4F2F-BECF-5B4AF59D1B84}" type="presParOf" srcId="{EB382B33-C0F1-4C7A-AAD2-BFB7E6E0A7FA}" destId="{7FC828CD-6A64-49ED-8F45-79D97BB3E38E}" srcOrd="5" destOrd="0" presId="urn:microsoft.com/office/officeart/2005/8/layout/pyramid2#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7529DA-4B7C-423F-81DB-6CFD5E3D0ADC}" type="doc">
      <dgm:prSet loTypeId="urn:microsoft.com/office/officeart/2005/8/layout/pyramid2#5" loCatId="list" qsTypeId="urn:microsoft.com/office/officeart/2005/8/quickstyle/simple3#5" qsCatId="simple" csTypeId="urn:microsoft.com/office/officeart/2005/8/colors/accent1_2#5" csCatId="accent1" phldr="1"/>
      <dgm:spPr/>
      <dgm:t>
        <a:bodyPr/>
        <a:lstStyle/>
        <a:p>
          <a:endParaRPr lang="sv-SE"/>
        </a:p>
      </dgm:t>
    </dgm:pt>
    <dgm:pt modelId="{3B4B4076-233A-4C9F-A8D2-C66FB98B7F76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gm:spPr>
      <dgm:t>
        <a:bodyPr/>
        <a:lstStyle/>
        <a:p>
          <a:r>
            <a:rPr lang="sv-SE" sz="1400" b="1" dirty="0" err="1">
              <a:latin typeface="+mn-lt"/>
            </a:rPr>
            <a:t>Establish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deep</a:t>
          </a:r>
          <a:r>
            <a:rPr lang="sv-SE" sz="1400" b="1" dirty="0">
              <a:latin typeface="+mn-lt"/>
            </a:rPr>
            <a:t> and long-term partnership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manufacturers</a:t>
          </a:r>
          <a:r>
            <a:rPr lang="sv-SE" sz="1400" b="1" dirty="0">
              <a:latin typeface="+mn-lt"/>
            </a:rPr>
            <a:t> in China</a:t>
          </a:r>
        </a:p>
      </dgm:t>
    </dgm:pt>
    <dgm:pt modelId="{52609B08-20DA-4F0B-86A7-5DAA2617C4B7}" cxnId="{9667A6C6-B80B-4EFF-8D95-56FE0623E458}" type="parTrans">
      <dgm:prSet/>
      <dgm:spPr/>
      <dgm:t>
        <a:bodyPr/>
        <a:lstStyle/>
        <a:p>
          <a:endParaRPr lang="sv-SE"/>
        </a:p>
      </dgm:t>
    </dgm:pt>
    <dgm:pt modelId="{3F1F5BA9-3F6F-43E1-999C-B228902F6D1A}" cxnId="{9667A6C6-B80B-4EFF-8D95-56FE0623E458}" type="sibTrans">
      <dgm:prSet/>
      <dgm:spPr/>
      <dgm:t>
        <a:bodyPr/>
        <a:lstStyle/>
        <a:p>
          <a:endParaRPr lang="sv-SE"/>
        </a:p>
      </dgm:t>
    </dgm:pt>
    <dgm:pt modelId="{9BA50D57-DBF6-49DF-B5B8-A55FDC6E415C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 err="1">
              <a:latin typeface="+mn-lt"/>
            </a:rPr>
            <a:t>Build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up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significant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trade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volume</a:t>
          </a:r>
          <a:r>
            <a:rPr lang="sv-SE" sz="1400" b="1" dirty="0">
              <a:latin typeface="+mn-lt"/>
            </a:rPr>
            <a:t>,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together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a </a:t>
          </a:r>
          <a:r>
            <a:rPr lang="sv-SE" sz="1400" b="1" dirty="0" err="1">
              <a:latin typeface="+mn-lt"/>
            </a:rPr>
            <a:t>limited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number</a:t>
          </a:r>
          <a:r>
            <a:rPr lang="sv-SE" sz="1400" b="1" dirty="0">
              <a:latin typeface="+mn-lt"/>
            </a:rPr>
            <a:t> 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of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manufacturers</a:t>
          </a:r>
          <a:endParaRPr lang="sv-SE" sz="1400" b="1" dirty="0">
            <a:latin typeface="+mn-lt"/>
          </a:endParaRPr>
        </a:p>
      </dgm:t>
    </dgm:pt>
    <dgm:pt modelId="{1A2817E4-8B33-432D-9741-7F7065BBA7F7}" cxnId="{D19D8516-5E7F-4A68-A45E-F93D7B27DE2F}" type="parTrans">
      <dgm:prSet/>
      <dgm:spPr/>
      <dgm:t>
        <a:bodyPr/>
        <a:lstStyle/>
        <a:p>
          <a:endParaRPr lang="sv-SE"/>
        </a:p>
      </dgm:t>
    </dgm:pt>
    <dgm:pt modelId="{4E8B306A-1BBD-4D17-979C-630E919DFB88}" cxnId="{D19D8516-5E7F-4A68-A45E-F93D7B27DE2F}" type="sibTrans">
      <dgm:prSet/>
      <dgm:spPr/>
      <dgm:t>
        <a:bodyPr/>
        <a:lstStyle/>
        <a:p>
          <a:endParaRPr lang="sv-SE"/>
        </a:p>
      </dgm:t>
    </dgm:pt>
    <dgm:pt modelId="{CFC90C80-4D67-4BF9-B30B-2F8CADDC6527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Focus on </a:t>
          </a:r>
          <a:r>
            <a:rPr lang="sv-SE" sz="1400" b="1" dirty="0" err="1">
              <a:latin typeface="+mn-lt"/>
            </a:rPr>
            <a:t>contacts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with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manufacturers</a:t>
          </a:r>
          <a:r>
            <a:rPr lang="sv-SE" sz="1400" b="1" dirty="0">
              <a:latin typeface="+mn-lt"/>
            </a:rPr>
            <a:t>,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knowledge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of</a:t>
          </a:r>
          <a:r>
            <a:rPr lang="sv-SE" sz="1400" b="1" dirty="0">
              <a:latin typeface="+mn-lt"/>
            </a:rPr>
            <a:t>  </a:t>
          </a:r>
          <a:r>
            <a:rPr lang="sv-SE" sz="1400" b="1" dirty="0" err="1">
              <a:latin typeface="+mn-lt"/>
            </a:rPr>
            <a:t>culture</a:t>
          </a:r>
          <a:r>
            <a:rPr lang="sv-SE" sz="1400" b="1" dirty="0">
              <a:latin typeface="+mn-lt"/>
            </a:rPr>
            <a:t>/</a:t>
          </a:r>
          <a:r>
            <a:rPr lang="sv-SE" sz="1400" b="1" dirty="0" err="1">
              <a:latin typeface="+mn-lt"/>
            </a:rPr>
            <a:t>language</a:t>
          </a:r>
          <a:r>
            <a:rPr lang="sv-SE" sz="1400" b="1" dirty="0">
              <a:latin typeface="+mn-lt"/>
            </a:rPr>
            <a:t>, </a:t>
          </a:r>
          <a:r>
            <a:rPr lang="sv-SE" sz="1400" b="1" dirty="0" err="1">
              <a:latin typeface="+mn-lt"/>
            </a:rPr>
            <a:t>logistics</a:t>
          </a:r>
          <a:r>
            <a:rPr lang="sv-SE" sz="1400" b="1" dirty="0">
              <a:latin typeface="+mn-lt"/>
            </a:rPr>
            <a:t>,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quality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control</a:t>
          </a:r>
          <a:r>
            <a:rPr lang="sv-SE" sz="1400" b="1" dirty="0">
              <a:latin typeface="+mn-lt"/>
            </a:rPr>
            <a:t>, </a:t>
          </a:r>
          <a:r>
            <a:rPr lang="sv-SE" sz="1400" b="1" dirty="0" err="1">
              <a:latin typeface="+mn-lt"/>
            </a:rPr>
            <a:t>certification</a:t>
          </a:r>
          <a:r>
            <a:rPr lang="sv-SE" sz="1400" b="1" dirty="0">
              <a:latin typeface="+mn-lt"/>
            </a:rPr>
            <a:t>, research,</a:t>
          </a:r>
          <a:br>
            <a:rPr lang="sv-SE" sz="1400" b="1" dirty="0">
              <a:latin typeface="+mn-lt"/>
            </a:rPr>
          </a:br>
          <a:r>
            <a:rPr lang="sv-SE" sz="1400" b="1" dirty="0" err="1">
              <a:latin typeface="+mn-lt"/>
            </a:rPr>
            <a:t>environmental</a:t>
          </a:r>
          <a:r>
            <a:rPr lang="sv-SE" sz="1400" b="1" dirty="0">
              <a:latin typeface="+mn-lt"/>
            </a:rPr>
            <a:t>/</a:t>
          </a:r>
          <a:r>
            <a:rPr lang="sv-SE" sz="1400" b="1" dirty="0" err="1">
              <a:latin typeface="+mn-lt"/>
            </a:rPr>
            <a:t>product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development</a:t>
          </a:r>
          <a:endParaRPr lang="sv-SE" sz="1400" b="1" dirty="0">
            <a:latin typeface="+mn-lt"/>
          </a:endParaRPr>
        </a:p>
      </dgm:t>
    </dgm:pt>
    <dgm:pt modelId="{4029ADDE-5CEE-4A80-80ED-8253EF4E337B}" cxnId="{E129AD18-1AED-4780-8C06-BA278570F88B}" type="parTrans">
      <dgm:prSet/>
      <dgm:spPr/>
      <dgm:t>
        <a:bodyPr/>
        <a:lstStyle/>
        <a:p>
          <a:endParaRPr lang="sv-SE"/>
        </a:p>
      </dgm:t>
    </dgm:pt>
    <dgm:pt modelId="{04546824-9ED6-438F-8471-14BE2715A4CD}" cxnId="{E129AD18-1AED-4780-8C06-BA278570F88B}" type="sibTrans">
      <dgm:prSet/>
      <dgm:spPr/>
      <dgm:t>
        <a:bodyPr/>
        <a:lstStyle/>
        <a:p>
          <a:endParaRPr lang="sv-SE"/>
        </a:p>
      </dgm:t>
    </dgm:pt>
    <dgm:pt modelId="{2C8244FD-5B45-45B8-AF97-894351765F2A}" type="pres">
      <dgm:prSet presAssocID="{1C7529DA-4B7C-423F-81DB-6CFD5E3D0ADC}" presName="compositeShape" presStyleCnt="0">
        <dgm:presLayoutVars>
          <dgm:dir/>
          <dgm:resizeHandles/>
        </dgm:presLayoutVars>
      </dgm:prSet>
      <dgm:spPr/>
    </dgm:pt>
    <dgm:pt modelId="{2F385817-7F95-4C55-8DD0-D319E6856345}" type="pres">
      <dgm:prSet presAssocID="{1C7529DA-4B7C-423F-81DB-6CFD5E3D0ADC}" presName="pyramid" presStyleLbl="node1" presStyleIdx="0" presStyleCnt="1"/>
      <dgm:spPr>
        <a:gradFill rotWithShape="0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16200000" scaled="0"/>
        </a:gradFill>
      </dgm:spPr>
    </dgm:pt>
    <dgm:pt modelId="{EB382B33-C0F1-4C7A-AAD2-BFB7E6E0A7FA}" type="pres">
      <dgm:prSet presAssocID="{1C7529DA-4B7C-423F-81DB-6CFD5E3D0ADC}" presName="theList" presStyleCnt="0"/>
      <dgm:spPr/>
    </dgm:pt>
    <dgm:pt modelId="{2C995262-AA11-473A-97D5-D7B35CCA1FEA}" type="pres">
      <dgm:prSet presAssocID="{3B4B4076-233A-4C9F-A8D2-C66FB98B7F76}" presName="aNode" presStyleLbl="fgAcc1" presStyleIdx="0" presStyleCnt="3" custScaleX="152483" custScaleY="113808" custLinFactNeighborX="28077" custLinFactNeighborY="-35033">
        <dgm:presLayoutVars>
          <dgm:bulletEnabled val="1"/>
        </dgm:presLayoutVars>
      </dgm:prSet>
      <dgm:spPr/>
    </dgm:pt>
    <dgm:pt modelId="{B53173C4-0831-420E-80AB-7037A5909097}" type="pres">
      <dgm:prSet presAssocID="{3B4B4076-233A-4C9F-A8D2-C66FB98B7F76}" presName="aSpace" presStyleCnt="0"/>
      <dgm:spPr/>
    </dgm:pt>
    <dgm:pt modelId="{E7FEF8F3-DC43-460C-A85E-9AA496A71074}" type="pres">
      <dgm:prSet presAssocID="{9BA50D57-DBF6-49DF-B5B8-A55FDC6E415C}" presName="aNode" presStyleLbl="fgAcc1" presStyleIdx="1" presStyleCnt="3" custScaleX="153651" custScaleY="173858" custLinFactNeighborX="28660" custLinFactNeighborY="71957">
        <dgm:presLayoutVars>
          <dgm:bulletEnabled val="1"/>
        </dgm:presLayoutVars>
      </dgm:prSet>
      <dgm:spPr/>
    </dgm:pt>
    <dgm:pt modelId="{5AD91364-9020-413C-AEF7-448B2AB89CF2}" type="pres">
      <dgm:prSet presAssocID="{9BA50D57-DBF6-49DF-B5B8-A55FDC6E415C}" presName="aSpace" presStyleCnt="0"/>
      <dgm:spPr/>
    </dgm:pt>
    <dgm:pt modelId="{F9815C49-B073-4168-9BF3-FDD6713917B6}" type="pres">
      <dgm:prSet presAssocID="{CFC90C80-4D67-4BF9-B30B-2F8CADDC6527}" presName="aNode" presStyleLbl="fgAcc1" presStyleIdx="2" presStyleCnt="3" custScaleX="152889" custScaleY="195384" custLinFactY="6256" custLinFactNeighborX="28771" custLinFactNeighborY="100000">
        <dgm:presLayoutVars>
          <dgm:bulletEnabled val="1"/>
        </dgm:presLayoutVars>
      </dgm:prSet>
      <dgm:spPr/>
    </dgm:pt>
    <dgm:pt modelId="{7FC828CD-6A64-49ED-8F45-79D97BB3E38E}" type="pres">
      <dgm:prSet presAssocID="{CFC90C80-4D67-4BF9-B30B-2F8CADDC6527}" presName="aSpace" presStyleCnt="0"/>
      <dgm:spPr/>
    </dgm:pt>
  </dgm:ptLst>
  <dgm:cxnLst>
    <dgm:cxn modelId="{43D57F15-F6A0-4A1A-AB99-24C4B90C53B9}" type="presOf" srcId="{CFC90C80-4D67-4BF9-B30B-2F8CADDC6527}" destId="{F9815C49-B073-4168-9BF3-FDD6713917B6}" srcOrd="0" destOrd="0" presId="urn:microsoft.com/office/officeart/2005/8/layout/pyramid2#5"/>
    <dgm:cxn modelId="{D19D8516-5E7F-4A68-A45E-F93D7B27DE2F}" srcId="{1C7529DA-4B7C-423F-81DB-6CFD5E3D0ADC}" destId="{9BA50D57-DBF6-49DF-B5B8-A55FDC6E415C}" srcOrd="1" destOrd="0" parTransId="{1A2817E4-8B33-432D-9741-7F7065BBA7F7}" sibTransId="{4E8B306A-1BBD-4D17-979C-630E919DFB88}"/>
    <dgm:cxn modelId="{E129AD18-1AED-4780-8C06-BA278570F88B}" srcId="{1C7529DA-4B7C-423F-81DB-6CFD5E3D0ADC}" destId="{CFC90C80-4D67-4BF9-B30B-2F8CADDC6527}" srcOrd="2" destOrd="0" parTransId="{4029ADDE-5CEE-4A80-80ED-8253EF4E337B}" sibTransId="{04546824-9ED6-438F-8471-14BE2715A4CD}"/>
    <dgm:cxn modelId="{6B2B8D68-23C6-4338-B76C-C7E510798230}" type="presOf" srcId="{3B4B4076-233A-4C9F-A8D2-C66FB98B7F76}" destId="{2C995262-AA11-473A-97D5-D7B35CCA1FEA}" srcOrd="0" destOrd="0" presId="urn:microsoft.com/office/officeart/2005/8/layout/pyramid2#5"/>
    <dgm:cxn modelId="{39300D77-AF21-4F56-9EEA-07656CA5764C}" type="presOf" srcId="{9BA50D57-DBF6-49DF-B5B8-A55FDC6E415C}" destId="{E7FEF8F3-DC43-460C-A85E-9AA496A71074}" srcOrd="0" destOrd="0" presId="urn:microsoft.com/office/officeart/2005/8/layout/pyramid2#5"/>
    <dgm:cxn modelId="{150E6E9C-239A-4B0D-835A-6E6EF2A10CFF}" type="presOf" srcId="{1C7529DA-4B7C-423F-81DB-6CFD5E3D0ADC}" destId="{2C8244FD-5B45-45B8-AF97-894351765F2A}" srcOrd="0" destOrd="0" presId="urn:microsoft.com/office/officeart/2005/8/layout/pyramid2#5"/>
    <dgm:cxn modelId="{9667A6C6-B80B-4EFF-8D95-56FE0623E458}" srcId="{1C7529DA-4B7C-423F-81DB-6CFD5E3D0ADC}" destId="{3B4B4076-233A-4C9F-A8D2-C66FB98B7F76}" srcOrd="0" destOrd="0" parTransId="{52609B08-20DA-4F0B-86A7-5DAA2617C4B7}" sibTransId="{3F1F5BA9-3F6F-43E1-999C-B228902F6D1A}"/>
    <dgm:cxn modelId="{0683DEB6-F328-4432-AEB7-8A5B07FD073B}" type="presParOf" srcId="{2C8244FD-5B45-45B8-AF97-894351765F2A}" destId="{2F385817-7F95-4C55-8DD0-D319E6856345}" srcOrd="0" destOrd="0" presId="urn:microsoft.com/office/officeart/2005/8/layout/pyramid2#5"/>
    <dgm:cxn modelId="{5BB4767D-B844-4CFE-B8C7-2B8CBFC25219}" type="presParOf" srcId="{2C8244FD-5B45-45B8-AF97-894351765F2A}" destId="{EB382B33-C0F1-4C7A-AAD2-BFB7E6E0A7FA}" srcOrd="1" destOrd="0" presId="urn:microsoft.com/office/officeart/2005/8/layout/pyramid2#5"/>
    <dgm:cxn modelId="{BE35C1B3-5BD6-4881-AA9F-656B27587A77}" type="presParOf" srcId="{EB382B33-C0F1-4C7A-AAD2-BFB7E6E0A7FA}" destId="{2C995262-AA11-473A-97D5-D7B35CCA1FEA}" srcOrd="0" destOrd="0" presId="urn:microsoft.com/office/officeart/2005/8/layout/pyramid2#5"/>
    <dgm:cxn modelId="{5DA549CF-DE28-4686-BB47-F14CE3C3DD71}" type="presParOf" srcId="{EB382B33-C0F1-4C7A-AAD2-BFB7E6E0A7FA}" destId="{B53173C4-0831-420E-80AB-7037A5909097}" srcOrd="1" destOrd="0" presId="urn:microsoft.com/office/officeart/2005/8/layout/pyramid2#5"/>
    <dgm:cxn modelId="{C151FC4B-A46D-4DBA-B561-7BC5A4266B06}" type="presParOf" srcId="{EB382B33-C0F1-4C7A-AAD2-BFB7E6E0A7FA}" destId="{E7FEF8F3-DC43-460C-A85E-9AA496A71074}" srcOrd="2" destOrd="0" presId="urn:microsoft.com/office/officeart/2005/8/layout/pyramid2#5"/>
    <dgm:cxn modelId="{C9E7F153-26DD-4FD3-A3CE-010782A59D5F}" type="presParOf" srcId="{EB382B33-C0F1-4C7A-AAD2-BFB7E6E0A7FA}" destId="{5AD91364-9020-413C-AEF7-448B2AB89CF2}" srcOrd="3" destOrd="0" presId="urn:microsoft.com/office/officeart/2005/8/layout/pyramid2#5"/>
    <dgm:cxn modelId="{564E790C-BE82-46C1-878C-2455C0563099}" type="presParOf" srcId="{EB382B33-C0F1-4C7A-AAD2-BFB7E6E0A7FA}" destId="{F9815C49-B073-4168-9BF3-FDD6713917B6}" srcOrd="4" destOrd="0" presId="urn:microsoft.com/office/officeart/2005/8/layout/pyramid2#5"/>
    <dgm:cxn modelId="{65854A6F-930D-438D-90F3-B951388D5877}" type="presParOf" srcId="{EB382B33-C0F1-4C7A-AAD2-BFB7E6E0A7FA}" destId="{7FC828CD-6A64-49ED-8F45-79D97BB3E38E}" srcOrd="5" destOrd="0" presId="urn:microsoft.com/office/officeart/2005/8/layout/pyramid2#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7529DA-4B7C-423F-81DB-6CFD5E3D0ADC}" type="doc">
      <dgm:prSet loTypeId="urn:microsoft.com/office/officeart/2005/8/layout/pyramid2#6" loCatId="list" qsTypeId="urn:microsoft.com/office/officeart/2005/8/quickstyle/simple3#6" qsCatId="simple" csTypeId="urn:microsoft.com/office/officeart/2005/8/colors/accent1_2#6" csCatId="accent1" phldr="1"/>
      <dgm:spPr/>
      <dgm:t>
        <a:bodyPr/>
        <a:lstStyle/>
        <a:p>
          <a:endParaRPr lang="sv-SE"/>
        </a:p>
      </dgm:t>
    </dgm:pt>
    <dgm:pt modelId="{910A44C8-47BA-4CB2-8D56-EA180DA3AE36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gm:spPr>
      <dgm:t>
        <a:bodyPr/>
        <a:lstStyle/>
        <a:p>
          <a:r>
            <a:rPr lang="sv-SE" sz="1400" b="1" dirty="0">
              <a:latin typeface="+mn-lt"/>
            </a:rPr>
            <a:t>- No </a:t>
          </a:r>
          <a:r>
            <a:rPr lang="sv-SE" sz="1400" b="1" dirty="0" err="1">
              <a:latin typeface="+mn-lt"/>
            </a:rPr>
            <a:t>middlemen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Product test/</a:t>
          </a:r>
          <a:r>
            <a:rPr lang="sv-SE" sz="1400" b="1" dirty="0" err="1">
              <a:latin typeface="+mn-lt"/>
            </a:rPr>
            <a:t>reports</a:t>
          </a:r>
          <a:r>
            <a:rPr lang="sv-SE" sz="1400" b="1" dirty="0">
              <a:latin typeface="+mn-lt"/>
            </a:rPr>
            <a:t> &amp; </a:t>
          </a:r>
          <a:r>
            <a:rPr lang="sv-SE" sz="1400" b="1" dirty="0" err="1">
              <a:latin typeface="+mn-lt"/>
            </a:rPr>
            <a:t>certificates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Supplier</a:t>
          </a:r>
          <a:r>
            <a:rPr lang="sv-SE" sz="1400" b="1" dirty="0">
              <a:latin typeface="+mn-lt"/>
            </a:rPr>
            <a:t> 3rd part </a:t>
          </a:r>
          <a:r>
            <a:rPr lang="sv-SE" sz="1400" b="1" dirty="0" err="1">
              <a:latin typeface="+mn-lt"/>
            </a:rPr>
            <a:t>audits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Negotiation</a:t>
          </a:r>
          <a:r>
            <a:rPr lang="sv-SE" sz="1400" b="1" dirty="0">
              <a:latin typeface="+mn-lt"/>
            </a:rPr>
            <a:t>/</a:t>
          </a:r>
          <a:r>
            <a:rPr lang="sv-SE" sz="1400" b="1" dirty="0" err="1">
              <a:latin typeface="+mn-lt"/>
            </a:rPr>
            <a:t>regularly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price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update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Joint venture Paper </a:t>
          </a:r>
          <a:r>
            <a:rPr lang="sv-SE" sz="1400" b="1" dirty="0" err="1">
              <a:latin typeface="+mn-lt"/>
            </a:rPr>
            <a:t>factory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Sourcing</a:t>
          </a:r>
          <a:r>
            <a:rPr lang="sv-SE" sz="1400" b="1" dirty="0">
              <a:latin typeface="+mn-lt"/>
            </a:rPr>
            <a:t>/Research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Artwork</a:t>
          </a:r>
          <a:r>
            <a:rPr lang="sv-SE" sz="1400" b="1" dirty="0">
              <a:latin typeface="+mn-lt"/>
            </a:rPr>
            <a:t>/</a:t>
          </a:r>
          <a:r>
            <a:rPr lang="sv-SE" sz="1400" b="1" dirty="0" err="1">
              <a:latin typeface="+mn-lt"/>
            </a:rPr>
            <a:t>Customer</a:t>
          </a:r>
          <a:r>
            <a:rPr lang="sv-SE" sz="1400" b="1" dirty="0">
              <a:latin typeface="+mn-lt"/>
            </a:rPr>
            <a:t> print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Quality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control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Delivery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monitoring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Optimize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size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of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outerctn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Product/</a:t>
          </a:r>
          <a:r>
            <a:rPr lang="sv-SE" sz="1400" b="1" dirty="0" err="1">
              <a:latin typeface="+mn-lt"/>
            </a:rPr>
            <a:t>environmental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development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</a:t>
          </a:r>
          <a:r>
            <a:rPr lang="sv-SE" sz="1400" b="1" dirty="0" err="1">
              <a:latin typeface="+mn-lt"/>
            </a:rPr>
            <a:t>Competitive</a:t>
          </a:r>
          <a:r>
            <a:rPr lang="sv-SE" sz="1400" b="1" dirty="0">
              <a:latin typeface="+mn-lt"/>
            </a:rPr>
            <a:t> </a:t>
          </a:r>
          <a:r>
            <a:rPr lang="sv-SE" sz="1400" b="1" dirty="0" err="1">
              <a:latin typeface="+mn-lt"/>
            </a:rPr>
            <a:t>seafreight</a:t>
          </a:r>
          <a:r>
            <a:rPr lang="sv-SE" sz="1400" b="1" dirty="0">
              <a:latin typeface="+mn-lt"/>
            </a:rPr>
            <a:t> rates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Container, Mix </a:t>
          </a:r>
          <a:r>
            <a:rPr lang="sv-SE" sz="1400" b="1" dirty="0" err="1">
              <a:latin typeface="+mn-lt"/>
            </a:rPr>
            <a:t>cont</a:t>
          </a:r>
          <a:r>
            <a:rPr lang="sv-SE" sz="1400" b="1" dirty="0">
              <a:latin typeface="+mn-lt"/>
            </a:rPr>
            <a:t> or </a:t>
          </a:r>
          <a:r>
            <a:rPr lang="sv-SE" sz="1400" b="1" dirty="0" err="1">
              <a:latin typeface="+mn-lt"/>
            </a:rPr>
            <a:t>Warehouse</a:t>
          </a:r>
          <a:br>
            <a:rPr lang="sv-SE" sz="1400" b="1" dirty="0">
              <a:latin typeface="+mn-lt"/>
            </a:rPr>
          </a:br>
          <a:r>
            <a:rPr lang="sv-SE" sz="1400" b="1" dirty="0">
              <a:latin typeface="+mn-lt"/>
            </a:rPr>
            <a:t>- Flexible </a:t>
          </a:r>
          <a:r>
            <a:rPr lang="sv-SE" sz="1400" b="1" dirty="0" err="1">
              <a:latin typeface="+mn-lt"/>
            </a:rPr>
            <a:t>Delivery</a:t>
          </a:r>
          <a:r>
            <a:rPr lang="sv-SE" sz="1400" b="1" dirty="0">
              <a:latin typeface="+mn-lt"/>
            </a:rPr>
            <a:t>/</a:t>
          </a:r>
          <a:r>
            <a:rPr lang="sv-SE" sz="1400" b="1" dirty="0" err="1">
              <a:latin typeface="+mn-lt"/>
            </a:rPr>
            <a:t>Payment</a:t>
          </a:r>
          <a:r>
            <a:rPr lang="sv-SE" sz="1400" b="1" dirty="0">
              <a:latin typeface="+mn-lt"/>
            </a:rPr>
            <a:t> terms</a:t>
          </a:r>
        </a:p>
      </dgm:t>
    </dgm:pt>
    <dgm:pt modelId="{81554B4B-7C5D-478F-8AD8-19CB71586279}" cxnId="{DA575EAF-9979-4A92-8AB2-C576AA53B812}" type="sibTrans">
      <dgm:prSet/>
      <dgm:spPr/>
      <dgm:t>
        <a:bodyPr/>
        <a:lstStyle/>
        <a:p>
          <a:endParaRPr lang="sv-SE"/>
        </a:p>
      </dgm:t>
    </dgm:pt>
    <dgm:pt modelId="{6D30693B-22EA-4CB1-9E3C-58C964529728}" cxnId="{DA575EAF-9979-4A92-8AB2-C576AA53B812}" type="parTrans">
      <dgm:prSet/>
      <dgm:spPr/>
      <dgm:t>
        <a:bodyPr/>
        <a:lstStyle/>
        <a:p>
          <a:endParaRPr lang="sv-SE"/>
        </a:p>
      </dgm:t>
    </dgm:pt>
    <dgm:pt modelId="{2C8244FD-5B45-45B8-AF97-894351765F2A}" type="pres">
      <dgm:prSet presAssocID="{1C7529DA-4B7C-423F-81DB-6CFD5E3D0ADC}" presName="compositeShape" presStyleCnt="0">
        <dgm:presLayoutVars>
          <dgm:dir/>
          <dgm:resizeHandles/>
        </dgm:presLayoutVars>
      </dgm:prSet>
      <dgm:spPr/>
    </dgm:pt>
    <dgm:pt modelId="{2F385817-7F95-4C55-8DD0-D319E6856345}" type="pres">
      <dgm:prSet presAssocID="{1C7529DA-4B7C-423F-81DB-6CFD5E3D0ADC}" presName="pyramid" presStyleLbl="node1" presStyleIdx="0" presStyleCnt="1"/>
      <dgm:spPr>
        <a:gradFill flip="none" rotWithShape="1">
          <a:gsLst>
            <a:gs pos="0">
              <a:schemeClr val="accent1">
                <a:lumMod val="67000"/>
              </a:schemeClr>
            </a:gs>
            <a:gs pos="60000">
              <a:srgbClr val="33CC33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</dgm:pt>
    <dgm:pt modelId="{EB382B33-C0F1-4C7A-AAD2-BFB7E6E0A7FA}" type="pres">
      <dgm:prSet presAssocID="{1C7529DA-4B7C-423F-81DB-6CFD5E3D0ADC}" presName="theList" presStyleCnt="0"/>
      <dgm:spPr/>
    </dgm:pt>
    <dgm:pt modelId="{A42CFB22-B6D2-4F8B-A012-42FF37B77E1D}" type="pres">
      <dgm:prSet presAssocID="{910A44C8-47BA-4CB2-8D56-EA180DA3AE36}" presName="aNode" presStyleLbl="fgAcc1" presStyleIdx="0" presStyleCnt="1" custScaleX="151469" custScaleY="2000000" custLinFactY="-32490" custLinFactNeighborX="25280" custLinFactNeighborY="-100000">
        <dgm:presLayoutVars>
          <dgm:bulletEnabled val="1"/>
        </dgm:presLayoutVars>
      </dgm:prSet>
      <dgm:spPr/>
    </dgm:pt>
    <dgm:pt modelId="{B7A81C97-1494-40D2-833D-56426F63BD1B}" type="pres">
      <dgm:prSet presAssocID="{910A44C8-47BA-4CB2-8D56-EA180DA3AE36}" presName="aSpace" presStyleCnt="0"/>
      <dgm:spPr/>
    </dgm:pt>
  </dgm:ptLst>
  <dgm:cxnLst>
    <dgm:cxn modelId="{7689193F-C099-477C-B9A4-41C76FCDD275}" type="presOf" srcId="{910A44C8-47BA-4CB2-8D56-EA180DA3AE36}" destId="{A42CFB22-B6D2-4F8B-A012-42FF37B77E1D}" srcOrd="0" destOrd="0" presId="urn:microsoft.com/office/officeart/2005/8/layout/pyramid2#6"/>
    <dgm:cxn modelId="{DA575EAF-9979-4A92-8AB2-C576AA53B812}" srcId="{1C7529DA-4B7C-423F-81DB-6CFD5E3D0ADC}" destId="{910A44C8-47BA-4CB2-8D56-EA180DA3AE36}" srcOrd="0" destOrd="0" parTransId="{6D30693B-22EA-4CB1-9E3C-58C964529728}" sibTransId="{81554B4B-7C5D-478F-8AD8-19CB71586279}"/>
    <dgm:cxn modelId="{29DE22E6-6F5B-496E-BBDE-45D6F2EA3118}" type="presOf" srcId="{1C7529DA-4B7C-423F-81DB-6CFD5E3D0ADC}" destId="{2C8244FD-5B45-45B8-AF97-894351765F2A}" srcOrd="0" destOrd="0" presId="urn:microsoft.com/office/officeart/2005/8/layout/pyramid2#6"/>
    <dgm:cxn modelId="{24D81E7F-5F49-4D81-B9D9-44C3A23197B2}" type="presParOf" srcId="{2C8244FD-5B45-45B8-AF97-894351765F2A}" destId="{2F385817-7F95-4C55-8DD0-D319E6856345}" srcOrd="0" destOrd="0" presId="urn:microsoft.com/office/officeart/2005/8/layout/pyramid2#6"/>
    <dgm:cxn modelId="{8BC4AF52-E86F-4B06-A8D9-7D3E1DCCDEE9}" type="presParOf" srcId="{2C8244FD-5B45-45B8-AF97-894351765F2A}" destId="{EB382B33-C0F1-4C7A-AAD2-BFB7E6E0A7FA}" srcOrd="1" destOrd="0" presId="urn:microsoft.com/office/officeart/2005/8/layout/pyramid2#6"/>
    <dgm:cxn modelId="{83DCF9E0-E3FA-4384-9D74-EC2507624141}" type="presParOf" srcId="{EB382B33-C0F1-4C7A-AAD2-BFB7E6E0A7FA}" destId="{A42CFB22-B6D2-4F8B-A012-42FF37B77E1D}" srcOrd="0" destOrd="0" presId="urn:microsoft.com/office/officeart/2005/8/layout/pyramid2#6"/>
    <dgm:cxn modelId="{29DEF691-E99E-4289-96F5-85FE1DD6D3B9}" type="presParOf" srcId="{EB382B33-C0F1-4C7A-AAD2-BFB7E6E0A7FA}" destId="{B7A81C97-1494-40D2-833D-56426F63BD1B}" srcOrd="1" destOrd="0" presId="urn:microsoft.com/office/officeart/2005/8/layout/pyramid2#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59525" cy="3505200"/>
        <a:chOff x="0" y="0"/>
        <a:chExt cx="6359525" cy="3505200"/>
      </a:xfrm>
    </dsp:grpSpPr>
    <dsp:sp modelId="{2F385817-7F95-4C55-8DD0-D319E6856345}">
      <dsp:nvSpPr>
        <dsp:cNvPr id="3" name="等腰三角形 2"/>
        <dsp:cNvSpPr/>
      </dsp:nvSpPr>
      <dsp:spPr bwMode="white">
        <a:xfrm>
          <a:off x="287973" y="0"/>
          <a:ext cx="3505200" cy="3505200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Xfrm>
        <a:off x="287973" y="0"/>
        <a:ext cx="3505200" cy="3505200"/>
      </dsp:txXfrm>
    </dsp:sp>
    <dsp:sp modelId="{2C995262-AA11-473A-97D5-D7B35CCA1FEA}">
      <dsp:nvSpPr>
        <dsp:cNvPr id="4" name="圆角矩形 3"/>
        <dsp:cNvSpPr/>
      </dsp:nvSpPr>
      <dsp:spPr bwMode="white">
        <a:xfrm>
          <a:off x="2083759" y="266512"/>
          <a:ext cx="3474142" cy="373930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Established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2002</a:t>
          </a:r>
          <a:endParaRPr>
            <a:solidFill>
              <a:schemeClr val="dk1"/>
            </a:solidFill>
          </a:endParaRPr>
        </a:p>
      </dsp:txBody>
      <dsp:txXfrm>
        <a:off x="2083759" y="266512"/>
        <a:ext cx="3474142" cy="373930"/>
      </dsp:txXfrm>
    </dsp:sp>
    <dsp:sp modelId="{E7FEF8F3-DC43-460C-A85E-9AA496A71074}">
      <dsp:nvSpPr>
        <dsp:cNvPr id="5" name="圆角矩形 4"/>
        <dsp:cNvSpPr/>
      </dsp:nvSpPr>
      <dsp:spPr bwMode="white">
        <a:xfrm>
          <a:off x="2082369" y="730200"/>
          <a:ext cx="3500754" cy="483368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Office in Hangzhou, China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since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2012</a:t>
          </a:r>
          <a:endParaRPr>
            <a:solidFill>
              <a:schemeClr val="dk1"/>
            </a:solidFill>
          </a:endParaRPr>
        </a:p>
      </dsp:txBody>
      <dsp:txXfrm>
        <a:off x="2082369" y="730200"/>
        <a:ext cx="3500754" cy="483368"/>
      </dsp:txXfrm>
    </dsp:sp>
    <dsp:sp modelId="{1F8A5F0A-2DD3-4606-88D4-7E244FF6AC4E}">
      <dsp:nvSpPr>
        <dsp:cNvPr id="6" name="圆角矩形 5"/>
        <dsp:cNvSpPr/>
      </dsp:nvSpPr>
      <dsp:spPr bwMode="white">
        <a:xfrm>
          <a:off x="2082392" y="1847774"/>
          <a:ext cx="3483392" cy="363289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Joint-venture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Papercup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factory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China</a:t>
          </a:r>
          <a:endParaRPr>
            <a:solidFill>
              <a:schemeClr val="dk1"/>
            </a:solidFill>
          </a:endParaRPr>
        </a:p>
      </dsp:txBody>
      <dsp:txXfrm>
        <a:off x="2082392" y="1847774"/>
        <a:ext cx="3483392" cy="363289"/>
      </dsp:txXfrm>
    </dsp:sp>
    <dsp:sp modelId="{F9815C49-B073-4168-9BF3-FDD6713917B6}">
      <dsp:nvSpPr>
        <dsp:cNvPr id="7" name="圆角矩形 6"/>
        <dsp:cNvSpPr/>
      </dsp:nvSpPr>
      <dsp:spPr bwMode="white">
        <a:xfrm>
          <a:off x="2082392" y="2820503"/>
          <a:ext cx="3483392" cy="455132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Sales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USD &gt;20 million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Export &gt;600 containers/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year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92" y="2820503"/>
        <a:ext cx="3483392" cy="455132"/>
      </dsp:txXfrm>
    </dsp:sp>
    <dsp:sp modelId="{0DAB35B5-558D-491D-BD53-A6BF76114D16}">
      <dsp:nvSpPr>
        <dsp:cNvPr id="8" name="圆角矩形 7"/>
        <dsp:cNvSpPr/>
      </dsp:nvSpPr>
      <dsp:spPr bwMode="white">
        <a:xfrm>
          <a:off x="2082392" y="1333640"/>
          <a:ext cx="3474142" cy="373930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Warehouse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China and Sweden</a:t>
          </a:r>
          <a:endParaRPr>
            <a:solidFill>
              <a:schemeClr val="dk1"/>
            </a:solidFill>
          </a:endParaRPr>
        </a:p>
      </dsp:txBody>
      <dsp:txXfrm>
        <a:off x="2082392" y="1333640"/>
        <a:ext cx="3474142" cy="373930"/>
      </dsp:txXfrm>
    </dsp:sp>
    <dsp:sp modelId="{793FB0F9-40E4-41EB-8310-D79F787BC5FA}">
      <dsp:nvSpPr>
        <dsp:cNvPr id="9" name="圆角矩形 8"/>
        <dsp:cNvSpPr/>
      </dsp:nvSpPr>
      <dsp:spPr bwMode="white">
        <a:xfrm>
          <a:off x="2080501" y="2361908"/>
          <a:ext cx="3483392" cy="363289"/>
        </a:xfrm>
        <a:prstGeom prst="round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Management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50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years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experience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0501" y="2361908"/>
        <a:ext cx="3483392" cy="363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59525" cy="3505200"/>
        <a:chOff x="0" y="0"/>
        <a:chExt cx="6359525" cy="3505200"/>
      </a:xfrm>
    </dsp:grpSpPr>
    <dsp:sp modelId="{2F385817-7F95-4C55-8DD0-D319E6856345}">
      <dsp:nvSpPr>
        <dsp:cNvPr id="3" name="等腰三角形 2"/>
        <dsp:cNvSpPr/>
      </dsp:nvSpPr>
      <dsp:spPr bwMode="white">
        <a:xfrm>
          <a:off x="287973" y="0"/>
          <a:ext cx="3505200" cy="3505200"/>
        </a:xfrm>
        <a:prstGeom prst="triangle">
          <a:avLst/>
        </a:prstGeom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16200000" scaled="0"/>
        </a:gradFill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Xfrm>
        <a:off x="287973" y="0"/>
        <a:ext cx="3505200" cy="3505200"/>
      </dsp:txXfrm>
    </dsp:sp>
    <dsp:sp modelId="{E7FEF8F3-DC43-460C-A85E-9AA496A71074}">
      <dsp:nvSpPr>
        <dsp:cNvPr id="4" name="圆角矩形 3"/>
        <dsp:cNvSpPr/>
      </dsp:nvSpPr>
      <dsp:spPr bwMode="white">
        <a:xfrm>
          <a:off x="2082369" y="148782"/>
          <a:ext cx="3500754" cy="799755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Direct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from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manufacturers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China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to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wholesalers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Scandinavia,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Iceland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Baltic States,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Poland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Germany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Netherland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UK</a:t>
          </a:r>
          <a:endParaRPr>
            <a:solidFill>
              <a:schemeClr val="dk1"/>
            </a:solidFill>
          </a:endParaRPr>
        </a:p>
      </dsp:txBody>
      <dsp:txXfrm>
        <a:off x="2082369" y="148782"/>
        <a:ext cx="3500754" cy="799755"/>
      </dsp:txXfrm>
    </dsp:sp>
    <dsp:sp modelId="{1F8A5F0A-2DD3-4606-88D4-7E244FF6AC4E}">
      <dsp:nvSpPr>
        <dsp:cNvPr id="5" name="圆角矩形 4"/>
        <dsp:cNvSpPr/>
      </dsp:nvSpPr>
      <dsp:spPr bwMode="white">
        <a:xfrm>
          <a:off x="2082392" y="1122743"/>
          <a:ext cx="3483392" cy="675844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Small, flexible and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cost-effective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organization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focus on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sales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and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high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accessibility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customer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support </a:t>
          </a:r>
          <a:endParaRPr>
            <a:solidFill>
              <a:schemeClr val="dk1"/>
            </a:solidFill>
          </a:endParaRPr>
        </a:p>
      </dsp:txBody>
      <dsp:txXfrm>
        <a:off x="2082392" y="1122743"/>
        <a:ext cx="3483392" cy="675844"/>
      </dsp:txXfrm>
    </dsp:sp>
    <dsp:sp modelId="{F9815C49-B073-4168-9BF3-FDD6713917B6}">
      <dsp:nvSpPr>
        <dsp:cNvPr id="6" name="圆角矩形 5"/>
        <dsp:cNvSpPr/>
      </dsp:nvSpPr>
      <dsp:spPr bwMode="white">
        <a:xfrm>
          <a:off x="2082392" y="1977881"/>
          <a:ext cx="3483392" cy="535355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Co-operation/partnership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a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strategic</a:t>
          </a:r>
          <a:r>
            <a:rPr lang="sv-SE" sz="1400" b="1" dirty="0">
              <a:solidFill>
                <a:schemeClr val="dk1"/>
              </a:solidFill>
              <a:latin typeface="+mn-lt"/>
            </a:rPr>
            <a:t> choice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of</a:t>
          </a:r>
          <a:r>
            <a:rPr lang="sv-SE" sz="1400" b="1" dirty="0">
              <a:solidFill>
                <a:schemeClr val="dk1"/>
              </a:solidFill>
              <a:latin typeface="+mn-lt"/>
            </a:rPr>
            <a:t> global and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local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wholesalers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92" y="1977881"/>
        <a:ext cx="3483392" cy="535355"/>
      </dsp:txXfrm>
    </dsp:sp>
    <dsp:sp modelId="{E75B7A0F-16EC-4CFF-B0D7-CAAC488E34B3}">
      <dsp:nvSpPr>
        <dsp:cNvPr id="7" name="圆角矩形 6"/>
        <dsp:cNvSpPr/>
      </dsp:nvSpPr>
      <dsp:spPr bwMode="white">
        <a:xfrm>
          <a:off x="2082392" y="2671289"/>
          <a:ext cx="3483392" cy="602386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- Full container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Mixed container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From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warehouse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92" y="2671289"/>
        <a:ext cx="3483392" cy="6023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59525" cy="3505200"/>
        <a:chOff x="0" y="0"/>
        <a:chExt cx="6359525" cy="3505200"/>
      </a:xfrm>
    </dsp:grpSpPr>
    <dsp:sp modelId="{2F385817-7F95-4C55-8DD0-D319E6856345}">
      <dsp:nvSpPr>
        <dsp:cNvPr id="3" name="等腰三角形 2"/>
        <dsp:cNvSpPr/>
      </dsp:nvSpPr>
      <dsp:spPr bwMode="white">
        <a:xfrm>
          <a:off x="287973" y="0"/>
          <a:ext cx="3505200" cy="3505200"/>
        </a:xfrm>
        <a:prstGeom prst="triangle">
          <a:avLst/>
        </a:prstGeom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16200000" scaled="0"/>
        </a:gradFill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Xfrm>
        <a:off x="287973" y="0"/>
        <a:ext cx="3505200" cy="3505200"/>
      </dsp:txXfrm>
    </dsp:sp>
    <dsp:sp modelId="{E7FEF8F3-DC43-460C-A85E-9AA496A71074}">
      <dsp:nvSpPr>
        <dsp:cNvPr id="4" name="圆角矩形 3"/>
        <dsp:cNvSpPr/>
      </dsp:nvSpPr>
      <dsp:spPr bwMode="white">
        <a:xfrm>
          <a:off x="2082369" y="357363"/>
          <a:ext cx="3500754" cy="761403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CUSTOMER/PARTNERS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125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customer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20% is partners – 80%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of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turnover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69" y="357363"/>
        <a:ext cx="3500754" cy="761403"/>
      </dsp:txXfrm>
    </dsp:sp>
    <dsp:sp modelId="{1F8A5F0A-2DD3-4606-88D4-7E244FF6AC4E}">
      <dsp:nvSpPr>
        <dsp:cNvPr id="5" name="圆角矩形 4"/>
        <dsp:cNvSpPr/>
      </dsp:nvSpPr>
      <dsp:spPr bwMode="white">
        <a:xfrm>
          <a:off x="2082392" y="1268775"/>
          <a:ext cx="3483392" cy="713471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GEOGRAPHIC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Sweden 50%, Scandinavia 25%,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Other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25%</a:t>
          </a:r>
          <a:endParaRPr>
            <a:solidFill>
              <a:schemeClr val="dk1"/>
            </a:solidFill>
          </a:endParaRPr>
        </a:p>
      </dsp:txBody>
      <dsp:txXfrm>
        <a:off x="2082392" y="1268775"/>
        <a:ext cx="3483392" cy="713471"/>
      </dsp:txXfrm>
    </dsp:sp>
    <dsp:sp modelId="{F9815C49-B073-4168-9BF3-FDD6713917B6}">
      <dsp:nvSpPr>
        <dsp:cNvPr id="6" name="圆角矩形 5"/>
        <dsp:cNvSpPr/>
      </dsp:nvSpPr>
      <dsp:spPr bwMode="white">
        <a:xfrm>
          <a:off x="2082392" y="2137857"/>
          <a:ext cx="3483392" cy="1075981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SEGMENT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Paper 50%,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Cash&amp;Carry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20%,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Ethnical</a:t>
          </a:r>
          <a:r>
            <a:rPr lang="sv-SE" sz="1400" b="1" dirty="0">
              <a:solidFill>
                <a:schemeClr val="dk1"/>
              </a:solidFill>
              <a:latin typeface="+mn-lt"/>
            </a:rPr>
            <a:t> 10%, Office/Industry 7%,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Food</a:t>
          </a:r>
          <a:r>
            <a:rPr lang="sv-SE" sz="1400" b="1" dirty="0">
              <a:solidFill>
                <a:schemeClr val="dk1"/>
              </a:solidFill>
              <a:latin typeface="+mn-lt"/>
            </a:rPr>
            <a:t> 5%, Candy 5%, Clean 3%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92" y="2137857"/>
        <a:ext cx="3483392" cy="10759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59525" cy="3505200"/>
        <a:chOff x="0" y="0"/>
        <a:chExt cx="6359525" cy="3505200"/>
      </a:xfrm>
    </dsp:grpSpPr>
    <dsp:sp modelId="{2F385817-7F95-4C55-8DD0-D319E6856345}">
      <dsp:nvSpPr>
        <dsp:cNvPr id="3" name="等腰三角形 2"/>
        <dsp:cNvSpPr/>
      </dsp:nvSpPr>
      <dsp:spPr bwMode="white">
        <a:xfrm>
          <a:off x="287973" y="0"/>
          <a:ext cx="3505200" cy="3505200"/>
        </a:xfrm>
        <a:prstGeom prst="triangle">
          <a:avLst/>
        </a:prstGeom>
        <a:gradFill rotWithShape="0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16200000" scaled="0"/>
        </a:gradFill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Xfrm>
        <a:off x="287973" y="0"/>
        <a:ext cx="3505200" cy="3505200"/>
      </dsp:txXfrm>
    </dsp:sp>
    <dsp:sp modelId="{2C995262-AA11-473A-97D5-D7B35CCA1FEA}">
      <dsp:nvSpPr>
        <dsp:cNvPr id="4" name="圆角矩形 3"/>
        <dsp:cNvSpPr/>
      </dsp:nvSpPr>
      <dsp:spPr bwMode="white">
        <a:xfrm>
          <a:off x="2082392" y="326930"/>
          <a:ext cx="3474142" cy="613074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 extrusionH="76200" prstMaterial="softEdge">
          <a:bevelB w="165100" prst="coolSlant"/>
          <a:extrusionClr>
            <a:schemeClr val="tx1"/>
          </a:extrusionClr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Establish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deep</a:t>
          </a:r>
          <a:r>
            <a:rPr lang="sv-SE" sz="1400" b="1" dirty="0">
              <a:solidFill>
                <a:schemeClr val="dk1"/>
              </a:solidFill>
              <a:latin typeface="+mn-lt"/>
            </a:rPr>
            <a:t> and long-term partnership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manufacturers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in China</a:t>
          </a:r>
          <a:endParaRPr>
            <a:solidFill>
              <a:schemeClr val="dk1"/>
            </a:solidFill>
          </a:endParaRPr>
        </a:p>
      </dsp:txBody>
      <dsp:txXfrm>
        <a:off x="2082392" y="326930"/>
        <a:ext cx="3474142" cy="613074"/>
      </dsp:txXfrm>
    </dsp:sp>
    <dsp:sp modelId="{E7FEF8F3-DC43-460C-A85E-9AA496A71074}">
      <dsp:nvSpPr>
        <dsp:cNvPr id="5" name="圆角矩形 4"/>
        <dsp:cNvSpPr/>
      </dsp:nvSpPr>
      <dsp:spPr bwMode="white">
        <a:xfrm>
          <a:off x="2082369" y="1079384"/>
          <a:ext cx="3500754" cy="936559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 err="1">
              <a:solidFill>
                <a:schemeClr val="dk1"/>
              </a:solidFill>
              <a:latin typeface="+mn-lt"/>
            </a:rPr>
            <a:t>Build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up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significant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trade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volume</a:t>
          </a:r>
          <a:r>
            <a:rPr lang="sv-SE" sz="1400" b="1" dirty="0">
              <a:solidFill>
                <a:schemeClr val="dk1"/>
              </a:solidFill>
              <a:latin typeface="+mn-lt"/>
            </a:rPr>
            <a:t>,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together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a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limited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number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of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manufacturers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82369" y="1079384"/>
        <a:ext cx="3500754" cy="936559"/>
      </dsp:txXfrm>
    </dsp:sp>
    <dsp:sp modelId="{F9815C49-B073-4168-9BF3-FDD6713917B6}">
      <dsp:nvSpPr>
        <dsp:cNvPr id="6" name="圆角矩形 5"/>
        <dsp:cNvSpPr/>
      </dsp:nvSpPr>
      <dsp:spPr bwMode="white">
        <a:xfrm>
          <a:off x="2093579" y="2135863"/>
          <a:ext cx="3483392" cy="1052518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Focus on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contacts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with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manufacturers</a:t>
          </a:r>
          <a:r>
            <a:rPr lang="sv-SE" sz="1400" b="1" dirty="0">
              <a:solidFill>
                <a:schemeClr val="dk1"/>
              </a:solidFill>
              <a:latin typeface="+mn-lt"/>
            </a:rPr>
            <a:t>,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knowledge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of</a:t>
          </a:r>
          <a:r>
            <a:rPr lang="sv-SE" sz="1400" b="1" dirty="0">
              <a:solidFill>
                <a:schemeClr val="dk1"/>
              </a:solidFill>
              <a:latin typeface="+mn-lt"/>
            </a:rPr>
            <a:t> 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culture</a:t>
          </a:r>
          <a:r>
            <a:rPr lang="sv-SE" sz="1400" b="1" dirty="0">
              <a:solidFill>
                <a:schemeClr val="dk1"/>
              </a:solidFill>
              <a:latin typeface="+mn-lt"/>
            </a:rPr>
            <a:t>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language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logistics</a:t>
          </a:r>
          <a:r>
            <a:rPr lang="sv-SE" sz="1400" b="1" dirty="0">
              <a:solidFill>
                <a:schemeClr val="dk1"/>
              </a:solidFill>
              <a:latin typeface="+mn-lt"/>
            </a:rPr>
            <a:t>,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quality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control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certification</a:t>
          </a:r>
          <a:r>
            <a:rPr lang="sv-SE" sz="1400" b="1" dirty="0">
              <a:solidFill>
                <a:schemeClr val="dk1"/>
              </a:solidFill>
              <a:latin typeface="+mn-lt"/>
            </a:rPr>
            <a:t>, research,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 err="1">
              <a:solidFill>
                <a:schemeClr val="dk1"/>
              </a:solidFill>
              <a:latin typeface="+mn-lt"/>
            </a:rPr>
            <a:t>environmental</a:t>
          </a:r>
          <a:r>
            <a:rPr lang="sv-SE" sz="1400" b="1" dirty="0">
              <a:solidFill>
                <a:schemeClr val="dk1"/>
              </a:solidFill>
              <a:latin typeface="+mn-lt"/>
            </a:rPr>
            <a:t>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product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development</a:t>
          </a:r>
          <a:endParaRPr lang="sv-SE" sz="1400" b="1" dirty="0">
            <a:solidFill>
              <a:schemeClr val="dk1"/>
            </a:solidFill>
            <a:latin typeface="+mn-lt"/>
          </a:endParaRPr>
        </a:p>
      </dsp:txBody>
      <dsp:txXfrm>
        <a:off x="2093579" y="2135863"/>
        <a:ext cx="3483392" cy="10525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59525" cy="3505200"/>
        <a:chOff x="0" y="0"/>
        <a:chExt cx="6359525" cy="3505200"/>
      </a:xfrm>
    </dsp:grpSpPr>
    <dsp:sp modelId="{2F385817-7F95-4C55-8DD0-D319E6856345}">
      <dsp:nvSpPr>
        <dsp:cNvPr id="3" name="等腰三角形 2"/>
        <dsp:cNvSpPr/>
      </dsp:nvSpPr>
      <dsp:spPr bwMode="white">
        <a:xfrm>
          <a:off x="287973" y="0"/>
          <a:ext cx="3505200" cy="3505200"/>
        </a:xfrm>
        <a:prstGeom prst="triangle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60000">
              <a:srgbClr val="33CC33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sp3d prstMaterial="dkEdge">
          <a:bevelT w="8200" h="38100"/>
        </a:sp3d>
      </dsp:spPr>
      <dsp:style>
        <a:lnRef idx="0">
          <a:schemeClr val="lt1"/>
        </a:lnRef>
        <a:fillRef idx="2">
          <a:schemeClr val="accent1"/>
        </a:fillRef>
        <a:effectRef idx="1">
          <a:scrgbClr r="0" g="0" b="0"/>
        </a:effectRef>
        <a:fontRef idx="minor">
          <a:schemeClr val="dk1"/>
        </a:fontRef>
      </dsp:style>
      <dsp:txXfrm>
        <a:off x="287973" y="0"/>
        <a:ext cx="3505200" cy="3505200"/>
      </dsp:txXfrm>
    </dsp:sp>
    <dsp:sp modelId="{A42CFB22-B6D2-4F8B-A012-42FF37B77E1D}">
      <dsp:nvSpPr>
        <dsp:cNvPr id="4" name="圆角矩形 3"/>
        <dsp:cNvSpPr/>
      </dsp:nvSpPr>
      <dsp:spPr bwMode="white">
        <a:xfrm>
          <a:off x="2030217" y="287832"/>
          <a:ext cx="3451039" cy="2786743"/>
        </a:xfrm>
        <a:prstGeom prst="roundRect">
          <a:avLst/>
        </a:prstGeom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dirty="0">
              <a:solidFill>
                <a:schemeClr val="dk1"/>
              </a:solidFill>
              <a:latin typeface="+mn-lt"/>
            </a:rPr>
            <a:t>- No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middlemen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Product test/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reports</a:t>
          </a:r>
          <a:r>
            <a:rPr lang="sv-SE" sz="1400" b="1" dirty="0">
              <a:solidFill>
                <a:schemeClr val="dk1"/>
              </a:solidFill>
              <a:latin typeface="+mn-lt"/>
            </a:rPr>
            <a:t> &amp;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certificates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Supplier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3rd part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audits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Negotiation</a:t>
          </a:r>
          <a:r>
            <a:rPr lang="sv-SE" sz="1400" b="1" dirty="0">
              <a:solidFill>
                <a:schemeClr val="dk1"/>
              </a:solidFill>
              <a:latin typeface="+mn-lt"/>
            </a:rPr>
            <a:t>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regularly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price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update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Joint venture Paper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factory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Sourcing</a:t>
          </a:r>
          <a:r>
            <a:rPr lang="sv-SE" sz="1400" b="1" dirty="0">
              <a:solidFill>
                <a:schemeClr val="dk1"/>
              </a:solidFill>
              <a:latin typeface="+mn-lt"/>
            </a:rPr>
            <a:t>/Research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Artwork</a:t>
          </a:r>
          <a:r>
            <a:rPr lang="sv-SE" sz="1400" b="1" dirty="0">
              <a:solidFill>
                <a:schemeClr val="dk1"/>
              </a:solidFill>
              <a:latin typeface="+mn-lt"/>
            </a:rPr>
            <a:t>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Customer</a:t>
          </a:r>
          <a:r>
            <a:rPr lang="sv-SE" sz="1400" b="1" dirty="0">
              <a:solidFill>
                <a:schemeClr val="dk1"/>
              </a:solidFill>
              <a:latin typeface="+mn-lt"/>
            </a:rPr>
            <a:t> print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Quality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control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Delivery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monitoring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Optimize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size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of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outerctn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Product/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environmental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development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Competitive</a:t>
          </a:r>
          <a:r>
            <a:rPr lang="sv-SE" sz="1400" b="1" dirty="0">
              <a:solidFill>
                <a:schemeClr val="dk1"/>
              </a:solidFill>
              <a:latin typeface="+mn-lt"/>
            </a:rPr>
            <a:t>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seafreight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rates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Container, Mix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cont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or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Warehouse</a:t>
          </a:r>
          <a:br>
            <a:rPr lang="sv-SE" sz="1400" b="1" dirty="0">
              <a:solidFill>
                <a:schemeClr val="dk1"/>
              </a:solidFill>
              <a:latin typeface="+mn-lt"/>
            </a:rPr>
          </a:br>
          <a:r>
            <a:rPr lang="sv-SE" sz="1400" b="1" dirty="0">
              <a:solidFill>
                <a:schemeClr val="dk1"/>
              </a:solidFill>
              <a:latin typeface="+mn-lt"/>
            </a:rPr>
            <a:t>- Flexible 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Delivery</a:t>
          </a:r>
          <a:r>
            <a:rPr lang="sv-SE" sz="1400" b="1" dirty="0">
              <a:solidFill>
                <a:schemeClr val="dk1"/>
              </a:solidFill>
              <a:latin typeface="+mn-lt"/>
            </a:rPr>
            <a:t>/</a:t>
          </a:r>
          <a:r>
            <a:rPr lang="sv-SE" sz="1400" b="1" dirty="0" err="1">
              <a:solidFill>
                <a:schemeClr val="dk1"/>
              </a:solidFill>
              <a:latin typeface="+mn-lt"/>
            </a:rPr>
            <a:t>Payment</a:t>
          </a:r>
          <a:r>
            <a:rPr lang="sv-SE" sz="1400" b="1" dirty="0">
              <a:solidFill>
                <a:schemeClr val="dk1"/>
              </a:solidFill>
              <a:latin typeface="+mn-lt"/>
            </a:rPr>
            <a:t> terms</a:t>
          </a:r>
          <a:endParaRPr>
            <a:solidFill>
              <a:schemeClr val="dk1"/>
            </a:solidFill>
          </a:endParaRPr>
        </a:p>
      </dsp:txBody>
      <dsp:txXfrm>
        <a:off x="2030217" y="287832"/>
        <a:ext cx="3451039" cy="2786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3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#4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#5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#6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3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4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#5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#6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latinLnBrk="0">
              <a:defRPr lang="sv-SE" sz="13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latinLnBrk="0">
              <a:defRPr lang="sv-SE" sz="1300"/>
            </a:lvl1pPr>
          </a:lstStyle>
          <a:p>
            <a:fld id="{6DCC9987-AE10-4685-9B5B-4577F1D5BB4C}" type="datetimeFigureOut">
              <a:rPr lang="sv-SE"/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  <a:endParaRPr lang="sv-SE"/>
          </a:p>
          <a:p>
            <a:pPr lvl="1"/>
            <a:r>
              <a:rPr lang="sv-SE"/>
              <a:t>Nivå två</a:t>
            </a:r>
            <a:endParaRPr lang="sv-SE"/>
          </a:p>
          <a:p>
            <a:pPr lvl="2"/>
            <a:r>
              <a:rPr lang="sv-SE"/>
              <a:t>Nivå tre</a:t>
            </a:r>
            <a:endParaRPr lang="sv-SE"/>
          </a:p>
          <a:p>
            <a:pPr lvl="3"/>
            <a:r>
              <a:rPr lang="sv-SE"/>
              <a:t>Nivå fyra</a:t>
            </a:r>
            <a:endParaRPr lang="sv-SE"/>
          </a:p>
          <a:p>
            <a:pPr lvl="4"/>
            <a:r>
              <a:rPr lang="sv-SE"/>
              <a:t>Nivå fem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latinLnBrk="0">
              <a:defRPr lang="sv-SE" sz="13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latinLnBrk="0">
              <a:defRPr lang="sv-SE" sz="1300"/>
            </a:lvl1pPr>
          </a:lstStyle>
          <a:p>
            <a:fld id="{77D8454A-404F-4DF1-8F43-7DDF83BF3B63}" type="slidenum">
              <a:rPr/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sv-S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sv-SE" smtClean="0"/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015"/>
            <a:fld id="{77D8454A-404F-4DF1-8F43-7DDF83BF3B63}" type="slidenum">
              <a:rPr lang="sv-SE">
                <a:solidFill>
                  <a:prstClr val="black"/>
                </a:solidFill>
                <a:latin typeface="Calibri" panose="020F0502020204030204"/>
              </a:rPr>
            </a:fld>
            <a:endParaRPr lang="sv-SE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sv-SE" smtClean="0"/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sv-SE" smtClean="0"/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sv-SE" smtClean="0"/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sv-SE" smtClean="0"/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2015"/>
            <a:fld id="{77D8454A-404F-4DF1-8F43-7DDF83BF3B63}" type="slidenum">
              <a:rPr lang="sv-SE">
                <a:solidFill>
                  <a:prstClr val="black"/>
                </a:solidFill>
                <a:latin typeface="Calibri" panose="020F0502020204030204"/>
              </a:rPr>
            </a:fld>
            <a:endParaRPr lang="sv-SE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sv-SE"/>
              <a:t>Klicka här för att ändra format på underrubrik i bakgrunden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D227-30FD-49AB-B15D-06A5030F1996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  <p:sp>
        <p:nvSpPr>
          <p:cNvPr id="10" name="Rektangel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E5DC5-787C-4779-BFF8-9BC823909656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0350-ABFF-4FAD-82EB-D7DB5C823ED0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A7C8-5FF4-45D5-BB00-16422DE7F9B3}" type="datetime1">
              <a:rPr lang="sv-SE" smtClean="0"/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1BCD-D8CC-41A8-998B-B4E2A1BAAEEF}" type="datetime1">
              <a:rPr lang="sv-SE" smtClean="0"/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0E96C-0A19-4355-870E-9E418CD3F0A6}" type="datetime1">
              <a:rPr lang="sv-SE" smtClean="0"/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BF06-3507-4CD2-A0AE-0C6A74658F45}" type="datetime1">
              <a:rPr lang="sv-SE" smtClean="0"/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2ACB-14DE-4ADB-981E-FD24E322B6DF}" type="datetime1">
              <a:rPr lang="sv-SE" smtClean="0"/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  <p:sp>
        <p:nvSpPr>
          <p:cNvPr id="12" name="Rektangel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sv-SE"/>
              <a:t>Klicka på ikonen för att lägga till en bild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54EA305-C4FE-492A-8694-878BF38C2CD0}" type="datetime1">
              <a:rPr lang="sv-SE" smtClean="0"/>
            </a:fld>
            <a:endParaRPr lang="sv-SE"/>
          </a:p>
        </p:txBody>
      </p:sp>
      <p:sp>
        <p:nvSpPr>
          <p:cNvPr id="11" name="Rektangel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7033D-10E6-4CE4-A261-AC141B573630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Lodrät rubrik 1"/>
          <p:cNvSpPr>
            <a:spLocks noGrp="1"/>
          </p:cNvSpPr>
          <p:nvPr>
            <p:ph type="title" orient="vert" hasCustomPrompt="1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0BF36-A3C8-4FBF-8905-318FB355EAF2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648200"/>
          </a:xfrm>
        </p:spPr>
        <p:txBody>
          <a:bodyPr/>
          <a:lstStyle/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sv-SE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269B-EB5E-42EE-913B-3829AA5A53AF}" type="datetime1">
              <a:rPr lang="sv-SE" smtClean="0"/>
            </a:fld>
            <a:endParaRPr lang="sv-S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</a:fld>
            <a:endParaRPr lang="sv-S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524001"/>
            <a:ext cx="4038600" cy="4724400"/>
          </a:xfrm>
        </p:spPr>
        <p:txBody>
          <a:bodyPr/>
          <a:lstStyle>
            <a:lvl1pPr latinLnBrk="0">
              <a:defRPr lang="sv-SE" sz="2600"/>
            </a:lvl1pPr>
            <a:lvl2pPr>
              <a:defRPr lang="sv-SE" sz="2400"/>
            </a:lvl2pPr>
            <a:lvl3pPr>
              <a:defRPr lang="sv-SE" sz="2000"/>
            </a:lvl3pPr>
            <a:lvl4pPr>
              <a:defRPr lang="sv-SE" sz="1800"/>
            </a:lvl4pPr>
            <a:lvl5pPr>
              <a:defRPr lang="sv-SE"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524001"/>
            <a:ext cx="4038600" cy="4724400"/>
          </a:xfrm>
        </p:spPr>
        <p:txBody>
          <a:bodyPr/>
          <a:lstStyle>
            <a:lvl1pPr latinLnBrk="0">
              <a:defRPr lang="sv-SE" sz="2600"/>
            </a:lvl1pPr>
            <a:lvl2pPr>
              <a:defRPr lang="sv-SE" sz="2400"/>
            </a:lvl2pPr>
            <a:lvl3pPr>
              <a:defRPr lang="sv-SE" sz="2000"/>
            </a:lvl3pPr>
            <a:lvl4pPr>
              <a:defRPr lang="sv-SE" sz="1800"/>
            </a:lvl4pPr>
            <a:lvl5pPr>
              <a:defRPr lang="sv-SE"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sv-SE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FA5-9662-424B-BA57-7939ECAD926B}" type="datetime1">
              <a:rPr lang="sv-SE" smtClean="0"/>
            </a:fld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</a:fld>
            <a:endParaRPr lang="sv-S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  <a:endParaRPr lang="sv-SE"/>
          </a:p>
          <a:p>
            <a:pPr lvl="1" eaLnBrk="1" latinLnBrk="0" hangingPunct="1"/>
            <a:r>
              <a:rPr lang="sv-SE"/>
              <a:t>Nivå två</a:t>
            </a:r>
            <a:endParaRPr lang="sv-SE"/>
          </a:p>
          <a:p>
            <a:pPr lvl="2" eaLnBrk="1" latinLnBrk="0" hangingPunct="1"/>
            <a:r>
              <a:rPr lang="sv-SE"/>
              <a:t>Nivå tre</a:t>
            </a:r>
            <a:endParaRPr lang="sv-SE"/>
          </a:p>
          <a:p>
            <a:pPr lvl="3" eaLnBrk="1" latinLnBrk="0" hangingPunct="1"/>
            <a:r>
              <a:rPr lang="sv-SE"/>
              <a:t>Nivå fyra</a:t>
            </a:r>
            <a:endParaRPr lang="sv-SE"/>
          </a:p>
          <a:p>
            <a:pPr lvl="4" eaLnBrk="1" latinLnBrk="0" hangingPunct="1"/>
            <a:r>
              <a:rPr lang="sv-SE"/>
              <a:t>Nivå fem</a:t>
            </a:r>
            <a:endParaRPr kumimoji="0"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8CEFF-C938-4727-816A-1F8EF590A602}" type="datetime1">
              <a:rPr lang="sv-SE" smtClean="0"/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/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sv-SE"/>
              <a:t>Klicka här för att ändra format på bakgrundstexten</a:t>
            </a:r>
            <a:endParaRPr kumimoji="0" lang="sv-SE"/>
          </a:p>
          <a:p>
            <a:pPr lvl="1" eaLnBrk="1" latinLnBrk="0" hangingPunct="1"/>
            <a:r>
              <a:rPr kumimoji="0" lang="sv-SE"/>
              <a:t>Nivå två</a:t>
            </a:r>
            <a:endParaRPr kumimoji="0" lang="sv-SE"/>
          </a:p>
          <a:p>
            <a:pPr lvl="2" eaLnBrk="1" latinLnBrk="0" hangingPunct="1"/>
            <a:r>
              <a:rPr kumimoji="0" lang="sv-SE"/>
              <a:t>Nivå tre</a:t>
            </a:r>
            <a:endParaRPr kumimoji="0" lang="sv-SE"/>
          </a:p>
          <a:p>
            <a:pPr lvl="3" eaLnBrk="1" latinLnBrk="0" hangingPunct="1"/>
            <a:r>
              <a:rPr kumimoji="0" lang="sv-SE"/>
              <a:t>Nivå fyra</a:t>
            </a:r>
            <a:endParaRPr kumimoji="0" lang="sv-SE"/>
          </a:p>
          <a:p>
            <a:pPr lvl="4" eaLnBrk="1" latinLnBrk="0" hangingPunct="1"/>
            <a:r>
              <a:rPr kumimoji="0"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B3AD9ED4-143F-488D-B45F-84895F6AD547}" type="datetime1">
              <a:rPr lang="sv-SE" smtClean="0"/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/>
              <a:t>ZIP Trading AB  –  Company presentation  –  www.ziptrading.biz  –  2015-04-01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746FD205-8D79-439C-A802-2377436AEC8A}" type="slidenum">
              <a:rPr lang="sv-SE" smtClean="0"/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785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 panose="05020102010507070707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 panose="05000000000000000000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950" indent="-228600" algn="l" rtl="0" eaLnBrk="1" latinLnBrk="0" hangingPunct="1">
        <a:spcBef>
          <a:spcPct val="20000"/>
        </a:spcBef>
        <a:buClr>
          <a:schemeClr val="accent3"/>
        </a:buClr>
        <a:buFont typeface="Arial" panose="020B0604020202020204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880" algn="l" rtl="0" eaLnBrk="1" latinLnBrk="0" hangingPunct="1">
        <a:spcBef>
          <a:spcPct val="20000"/>
        </a:spcBef>
        <a:buClr>
          <a:schemeClr val="accent4"/>
        </a:buClr>
        <a:buFont typeface="Arial" panose="020B0604020202020204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210" indent="-182880" algn="l" rtl="0" eaLnBrk="1" latinLnBrk="0" hangingPunct="1">
        <a:spcBef>
          <a:spcPct val="20000"/>
        </a:spcBef>
        <a:buClr>
          <a:schemeClr val="accent5"/>
        </a:buClr>
        <a:buFont typeface="Wingdings 3" panose="05040102010807070707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505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ct val="20000"/>
        </a:spcBef>
        <a:buClr>
          <a:schemeClr val="accent2"/>
        </a:buClr>
        <a:buFont typeface="Wingdings 2" panose="05020102010507070707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390" indent="-182880" algn="l" rtl="0" eaLnBrk="1" latinLnBrk="0" hangingPunct="1">
        <a:spcBef>
          <a:spcPct val="20000"/>
        </a:spcBef>
        <a:buClr>
          <a:schemeClr val="accent3"/>
        </a:buClr>
        <a:buFont typeface="Wingdings 2" panose="05020102010507070707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55848"/>
            <a:ext cx="8295456" cy="1673352"/>
          </a:xfrm>
        </p:spPr>
        <p:txBody>
          <a:bodyPr>
            <a:normAutofit/>
          </a:bodyPr>
          <a:lstStyle/>
          <a:p>
            <a:pPr algn="ctr"/>
            <a:r>
              <a:rPr lang="sv-SE" dirty="0">
                <a:latin typeface="Franklin Gothic Book" panose="020B0503020102020204" pitchFamily="34" charset="0"/>
              </a:rPr>
              <a:t>ZIP TRADING OVERSEAS AB</a:t>
            </a:r>
            <a:br>
              <a:rPr dirty="0">
                <a:latin typeface="Franklin Gothic Book" panose="020B0503020102020204" pitchFamily="34" charset="0"/>
              </a:rPr>
            </a:br>
            <a:r>
              <a:rPr lang="sv-SE" sz="32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”</a:t>
            </a:r>
            <a:r>
              <a:rPr lang="sv-SE" sz="32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we</a:t>
            </a:r>
            <a:r>
              <a:rPr lang="sv-SE" sz="32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</a:t>
            </a:r>
            <a:r>
              <a:rPr lang="sv-SE" sz="32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help</a:t>
            </a:r>
            <a:r>
              <a:rPr lang="sv-SE" sz="32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</a:t>
            </a:r>
            <a:r>
              <a:rPr lang="sv-SE" sz="32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you</a:t>
            </a:r>
            <a:r>
              <a:rPr lang="sv-SE" sz="32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to make </a:t>
            </a:r>
            <a:r>
              <a:rPr lang="sv-SE" sz="32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better</a:t>
            </a:r>
            <a:r>
              <a:rPr lang="sv-SE" sz="32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business”</a:t>
            </a:r>
            <a:endParaRPr lang="sv-SE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6046440" cy="1499616"/>
          </a:xfrm>
        </p:spPr>
        <p:txBody>
          <a:bodyPr>
            <a:normAutofit/>
          </a:bodyPr>
          <a:lstStyle/>
          <a:p>
            <a:endParaRPr lang="sv-SE"/>
          </a:p>
          <a:p>
            <a:endParaRPr lang="sv-SE"/>
          </a:p>
          <a:p>
            <a:r>
              <a:rPr lang="sv-SE" b="1">
                <a:solidFill>
                  <a:srgbClr val="FF0000"/>
                </a:solidFill>
                <a:latin typeface="Franklin Gothic Book" panose="020B0503020102020204" pitchFamily="34" charset="0"/>
              </a:rPr>
              <a:t>COMPANY PRESENTATION </a:t>
            </a:r>
            <a:endParaRPr lang="sv-SE" b="1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sv-SE" b="1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sv-SE" b="1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sv-SE">
              <a:latin typeface="Franklin Gothic Book" panose="020B0503020102020204" pitchFamily="34" charset="0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ZIP Trading AB  –  Company presentation  –  www.ziptrading.biz  –  2023-12-01</a:t>
            </a: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6" name="Bildobjekt 5" descr="ZIP WEB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092280" y="260648"/>
            <a:ext cx="1764407" cy="23620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6923112" cy="1252728"/>
          </a:xfrm>
        </p:spPr>
        <p:txBody>
          <a:bodyPr>
            <a:noAutofit/>
          </a:bodyPr>
          <a:lstStyle/>
          <a:p>
            <a:r>
              <a:rPr lang="sv-SE" sz="4800" dirty="0">
                <a:solidFill>
                  <a:srgbClr val="FF0000"/>
                </a:solidFill>
                <a:latin typeface="Franklin Gothic Book" panose="020B0503020102020204" pitchFamily="34" charset="0"/>
              </a:rPr>
              <a:t>Organisation</a:t>
            </a:r>
            <a:endParaRPr lang="sv-SE" sz="480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ZIP Trading AB  –  Company presentation  –  www.ziptrading.biz  –  2023-12-01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97364"/>
            <a:ext cx="1440160" cy="807253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965" y="151232"/>
            <a:ext cx="1322131" cy="106008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9" y="418638"/>
            <a:ext cx="1800199" cy="778114"/>
          </a:xfrm>
          <a:prstGeom prst="rect">
            <a:avLst/>
          </a:prstGeom>
        </p:spPr>
      </p:pic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917065"/>
            <a:ext cx="8229600" cy="41186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192" cy="1636776"/>
          </a:xfrm>
        </p:spPr>
        <p:txBody>
          <a:bodyPr>
            <a:normAutofit/>
          </a:bodyPr>
          <a:lstStyle/>
          <a:p>
            <a:r>
              <a:rPr lang="sv-SE" sz="4800">
                <a:solidFill>
                  <a:srgbClr val="FF0000"/>
                </a:solidFill>
                <a:latin typeface="Franklin Gothic Book" panose="020B0503020102020204" pitchFamily="34" charset="0"/>
              </a:rPr>
              <a:t>Company information</a:t>
            </a:r>
            <a:endParaRPr lang="sv-SE" sz="480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47664" y="2924944"/>
          <a:ext cx="635952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Bildobjekt 4" descr="ZIP JPG 3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188640"/>
            <a:ext cx="1296144" cy="100626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200758" y="5838841"/>
            <a:ext cx="3289993" cy="6206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57150" rIns="57150" bIns="57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500" kern="1200"/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sv-SE" sz="1200" kern="1200"/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r>
              <a:rPr lang="en-US" dirty="0"/>
              <a:t>ZIP Trading AB  –  Company presentation  –  www.ziptrading.biz  –  2023-12-01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192" cy="1636776"/>
          </a:xfrm>
        </p:spPr>
        <p:txBody>
          <a:bodyPr>
            <a:normAutofit/>
          </a:bodyPr>
          <a:lstStyle/>
          <a:p>
            <a:r>
              <a:rPr lang="sv-SE" sz="4800">
                <a:solidFill>
                  <a:srgbClr val="FF0000"/>
                </a:solidFill>
                <a:latin typeface="Franklin Gothic Book" panose="020B0503020102020204" pitchFamily="34" charset="0"/>
              </a:rPr>
              <a:t>Business concept – Sales</a:t>
            </a:r>
            <a:endParaRPr lang="sv-SE" sz="480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47664" y="2924944"/>
          <a:ext cx="635952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Bildobjekt 4" descr="ZIP JPG 3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188640"/>
            <a:ext cx="1296144" cy="100626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200758" y="5838841"/>
            <a:ext cx="3289993" cy="6206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57150" rIns="57150" bIns="57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500" kern="1200"/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sv-SE" sz="1200" kern="1200"/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r>
              <a:rPr lang="en-US" dirty="0"/>
              <a:t>ZIP Trading AB  –  Company presentation  –  www.ziptrading.biz  –  2023-12-01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192" cy="1636776"/>
          </a:xfrm>
        </p:spPr>
        <p:txBody>
          <a:bodyPr>
            <a:normAutofit/>
          </a:bodyPr>
          <a:lstStyle/>
          <a:p>
            <a:r>
              <a:rPr lang="sv-SE" sz="4800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Customer</a:t>
            </a:r>
            <a:r>
              <a:rPr lang="sv-SE" sz="4800" dirty="0">
                <a:solidFill>
                  <a:srgbClr val="FF0000"/>
                </a:solidFill>
                <a:latin typeface="Franklin Gothic Book" panose="020B0503020102020204" pitchFamily="34" charset="0"/>
              </a:rPr>
              <a:t>/Partners</a:t>
            </a:r>
            <a:endParaRPr lang="sv-SE" sz="480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47664" y="2924944"/>
          <a:ext cx="635952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Bildobjekt 4" descr="ZIP JPG 3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188640"/>
            <a:ext cx="1296144" cy="100626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200758" y="5838841"/>
            <a:ext cx="3289993" cy="6206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57150" rIns="57150" bIns="57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500" kern="1200"/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sv-SE" sz="1200" kern="1200"/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r>
              <a:rPr lang="en-US" dirty="0"/>
              <a:t>ZIP Trading AB  –  Company presentation  –  www.ziptrading.biz  –  2023-12-01</a:t>
            </a:r>
            <a:endParaRPr lang="sv-S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192" cy="1636776"/>
          </a:xfrm>
        </p:spPr>
        <p:txBody>
          <a:bodyPr>
            <a:normAutofit/>
          </a:bodyPr>
          <a:lstStyle/>
          <a:p>
            <a:r>
              <a:rPr lang="sv-SE" sz="4800">
                <a:solidFill>
                  <a:srgbClr val="FF0000"/>
                </a:solidFill>
                <a:latin typeface="Franklin Gothic Book" panose="020B0503020102020204" pitchFamily="34" charset="0"/>
              </a:rPr>
              <a:t>Business concept – Purchase</a:t>
            </a:r>
            <a:endParaRPr lang="sv-SE" sz="480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47664" y="2924944"/>
          <a:ext cx="635952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Bildobjekt 4" descr="ZIP JPG 3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188640"/>
            <a:ext cx="1296144" cy="100626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200758" y="5838841"/>
            <a:ext cx="3289993" cy="6206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57150" rIns="57150" bIns="57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500" kern="1200"/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sv-SE" sz="1200" kern="1200"/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r>
              <a:rPr lang="en-US" dirty="0"/>
              <a:t>ZIP Trading AB  –  Company presentation  –  www.ziptrading.biz  –  2023-12-01</a:t>
            </a:r>
            <a:endParaRPr lang="sv-S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13192" cy="1636776"/>
          </a:xfrm>
        </p:spPr>
        <p:txBody>
          <a:bodyPr>
            <a:normAutofit/>
          </a:bodyPr>
          <a:lstStyle/>
          <a:p>
            <a:r>
              <a:rPr lang="sv-SE" sz="4800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Benefits</a:t>
            </a:r>
            <a:r>
              <a:rPr lang="sv-SE" sz="4800" dirty="0">
                <a:solidFill>
                  <a:srgbClr val="FF0000"/>
                </a:solidFill>
                <a:latin typeface="Franklin Gothic Book" panose="020B0503020102020204" pitchFamily="34" charset="0"/>
              </a:rPr>
              <a:t> </a:t>
            </a:r>
            <a:br>
              <a:rPr lang="sv-SE" sz="4800" dirty="0">
                <a:solidFill>
                  <a:srgbClr val="FF0000"/>
                </a:solidFill>
                <a:latin typeface="Franklin Gothic Book" panose="020B0503020102020204" pitchFamily="34" charset="0"/>
              </a:rPr>
            </a:br>
            <a:r>
              <a:rPr lang="sv-SE" sz="28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”solution </a:t>
            </a:r>
            <a:r>
              <a:rPr lang="sv-SE" sz="28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of</a:t>
            </a:r>
            <a:r>
              <a:rPr lang="sv-SE" sz="28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</a:t>
            </a:r>
            <a:r>
              <a:rPr lang="sv-SE" sz="28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accessibility</a:t>
            </a:r>
            <a:r>
              <a:rPr lang="sv-SE" sz="28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&amp; </a:t>
            </a:r>
            <a:r>
              <a:rPr lang="sv-SE" sz="2800" i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simplicity</a:t>
            </a:r>
            <a:r>
              <a:rPr lang="sv-SE" sz="2800" i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”</a:t>
            </a:r>
            <a:endParaRPr lang="sv-SE" sz="480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24843" y="2924944"/>
          <a:ext cx="635952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Bildobjekt 4" descr="ZIP JPG 3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188640"/>
            <a:ext cx="1296144" cy="1006261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4200758" y="5838841"/>
            <a:ext cx="3289993" cy="6206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57150" rIns="57150" bIns="57150" numCol="1" spcCol="1270" anchor="t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sv-SE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114300" marR="0" lvl="1" indent="-114300" algn="l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051720" y="6453336"/>
            <a:ext cx="5507719" cy="2743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95000"/>
                  </a:prst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ZIP Trading AB  –  Company presentation  –  www.ziptrading.biz  –  2023-12-01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9500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MASSBLUE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”Joint-venture Paper </a:t>
            </a:r>
            <a:r>
              <a:rPr lang="sv-SE" dirty="0" err="1">
                <a:solidFill>
                  <a:srgbClr val="FF0000"/>
                </a:solidFill>
              </a:rPr>
              <a:t>factory</a:t>
            </a:r>
            <a:r>
              <a:rPr lang="sv-SE" dirty="0">
                <a:solidFill>
                  <a:srgbClr val="FF0000"/>
                </a:solidFill>
              </a:rPr>
              <a:t>”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ZIP Trading AB  –  Company presentation  –  www.ziptrading.biz  –  2023-12-01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5004048" y="3284984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b="1" dirty="0" err="1">
                <a:solidFill>
                  <a:srgbClr val="FFFF00"/>
                </a:solidFill>
              </a:rPr>
              <a:t>Located</a:t>
            </a:r>
            <a:r>
              <a:rPr lang="sv-SE" b="1" dirty="0">
                <a:solidFill>
                  <a:srgbClr val="FFFF00"/>
                </a:solidFill>
              </a:rPr>
              <a:t> in </a:t>
            </a:r>
            <a:r>
              <a:rPr lang="sv-SE" b="1" dirty="0" err="1">
                <a:solidFill>
                  <a:srgbClr val="FFFF00"/>
                </a:solidFill>
              </a:rPr>
              <a:t>Longyou</a:t>
            </a:r>
            <a:r>
              <a:rPr lang="sv-SE" b="1" dirty="0">
                <a:solidFill>
                  <a:srgbClr val="FFFF00"/>
                </a:solidFill>
              </a:rPr>
              <a:t>, Zhejiang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>
                <a:solidFill>
                  <a:srgbClr val="FFFF00"/>
                </a:solidFill>
              </a:rPr>
              <a:t>30.000m2 land </a:t>
            </a:r>
            <a:br>
              <a:rPr lang="sv-SE" b="1" dirty="0">
                <a:solidFill>
                  <a:srgbClr val="FFFF00"/>
                </a:solidFill>
              </a:rPr>
            </a:br>
            <a:r>
              <a:rPr lang="sv-SE" b="1" dirty="0">
                <a:solidFill>
                  <a:srgbClr val="FFFF00"/>
                </a:solidFill>
              </a:rPr>
              <a:t>10.000m2 </a:t>
            </a:r>
            <a:r>
              <a:rPr lang="sv-SE" b="1" dirty="0" err="1">
                <a:solidFill>
                  <a:srgbClr val="FFFF00"/>
                </a:solidFill>
              </a:rPr>
              <a:t>factory</a:t>
            </a:r>
            <a:r>
              <a:rPr lang="sv-SE" b="1" dirty="0">
                <a:solidFill>
                  <a:srgbClr val="FFFF00"/>
                </a:solidFill>
              </a:rPr>
              <a:t> </a:t>
            </a:r>
            <a:r>
              <a:rPr lang="sv-SE" b="1" dirty="0" err="1">
                <a:solidFill>
                  <a:srgbClr val="FFFF00"/>
                </a:solidFill>
              </a:rPr>
              <a:t>buildings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>
                <a:solidFill>
                  <a:srgbClr val="FFFF00"/>
                </a:solidFill>
              </a:rPr>
              <a:t>70 </a:t>
            </a:r>
            <a:r>
              <a:rPr lang="sv-SE" b="1" dirty="0" err="1">
                <a:solidFill>
                  <a:srgbClr val="FFFF00"/>
                </a:solidFill>
              </a:rPr>
              <a:t>machines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>
                <a:solidFill>
                  <a:srgbClr val="FFFF00"/>
                </a:solidFill>
              </a:rPr>
              <a:t>70 </a:t>
            </a:r>
            <a:r>
              <a:rPr lang="sv-SE" b="1" dirty="0" err="1">
                <a:solidFill>
                  <a:srgbClr val="FFFF00"/>
                </a:solidFill>
              </a:rPr>
              <a:t>employees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 err="1">
                <a:solidFill>
                  <a:srgbClr val="FFFF00"/>
                </a:solidFill>
              </a:rPr>
              <a:t>Certificates</a:t>
            </a:r>
            <a:r>
              <a:rPr lang="sv-SE" b="1" dirty="0">
                <a:solidFill>
                  <a:srgbClr val="FFFF00"/>
                </a:solidFill>
              </a:rPr>
              <a:t>: BSCI, BRC, FSC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 err="1">
                <a:solidFill>
                  <a:srgbClr val="FFFF00"/>
                </a:solidFill>
              </a:rPr>
              <a:t>Capacity</a:t>
            </a:r>
            <a:r>
              <a:rPr lang="sv-SE" b="1" dirty="0">
                <a:solidFill>
                  <a:srgbClr val="FFFF00"/>
                </a:solidFill>
              </a:rPr>
              <a:t>: 1.000 </a:t>
            </a:r>
            <a:r>
              <a:rPr lang="sv-SE" b="1" dirty="0" err="1">
                <a:solidFill>
                  <a:srgbClr val="FFFF00"/>
                </a:solidFill>
              </a:rPr>
              <a:t>cont</a:t>
            </a:r>
            <a:r>
              <a:rPr lang="sv-SE" b="1" dirty="0">
                <a:solidFill>
                  <a:srgbClr val="FFFF00"/>
                </a:solidFill>
              </a:rPr>
              <a:t>/</a:t>
            </a:r>
            <a:r>
              <a:rPr lang="sv-SE" b="1" dirty="0" err="1">
                <a:solidFill>
                  <a:srgbClr val="FFFF00"/>
                </a:solidFill>
              </a:rPr>
              <a:t>year</a:t>
            </a:r>
            <a:endParaRPr lang="sv-SE" b="1" dirty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sv-SE" b="1" dirty="0" err="1">
                <a:solidFill>
                  <a:srgbClr val="FFFF00"/>
                </a:solidFill>
              </a:rPr>
              <a:t>Prodution</a:t>
            </a:r>
            <a:r>
              <a:rPr lang="sv-SE" b="1" dirty="0">
                <a:solidFill>
                  <a:srgbClr val="FFFF00"/>
                </a:solidFill>
              </a:rPr>
              <a:t> </a:t>
            </a:r>
            <a:r>
              <a:rPr lang="sv-SE" b="1" dirty="0" err="1">
                <a:solidFill>
                  <a:srgbClr val="FFFF00"/>
                </a:solidFill>
              </a:rPr>
              <a:t>today</a:t>
            </a:r>
            <a:r>
              <a:rPr lang="sv-SE" b="1" dirty="0">
                <a:solidFill>
                  <a:srgbClr val="FFFF00"/>
                </a:solidFill>
              </a:rPr>
              <a:t>: 600 </a:t>
            </a:r>
            <a:r>
              <a:rPr lang="sv-SE" b="1" dirty="0" err="1">
                <a:solidFill>
                  <a:srgbClr val="FFFF00"/>
                </a:solidFill>
              </a:rPr>
              <a:t>cont</a:t>
            </a:r>
            <a:r>
              <a:rPr lang="sv-SE" b="1" dirty="0">
                <a:solidFill>
                  <a:srgbClr val="FFFF00"/>
                </a:solidFill>
              </a:rPr>
              <a:t>/</a:t>
            </a:r>
            <a:r>
              <a:rPr lang="sv-SE" b="1" dirty="0" err="1">
                <a:solidFill>
                  <a:srgbClr val="FFFF00"/>
                </a:solidFill>
              </a:rPr>
              <a:t>year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61" y="3212976"/>
            <a:ext cx="4393905" cy="24330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mY3YzU0MGFhM2Y4NmY4MGIxZDFlYTI3ZGQwY2E3N2E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1065</Words>
  <Application>WPS 演示</Application>
  <PresentationFormat>Bildspel på skärmen (4:3)</PresentationFormat>
  <Paragraphs>58</Paragraphs>
  <Slides>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Arial</vt:lpstr>
      <vt:lpstr>宋体</vt:lpstr>
      <vt:lpstr>Wingdings</vt:lpstr>
      <vt:lpstr>Wingdings 2</vt:lpstr>
      <vt:lpstr>Wingdings</vt:lpstr>
      <vt:lpstr>Arial</vt:lpstr>
      <vt:lpstr>Wingdings 3</vt:lpstr>
      <vt:lpstr>Wingdings 2</vt:lpstr>
      <vt:lpstr>Franklin Gothic Book</vt:lpstr>
      <vt:lpstr>Corbel</vt:lpstr>
      <vt:lpstr>Calibri</vt:lpstr>
      <vt:lpstr>微软雅黑</vt:lpstr>
      <vt:lpstr>Arial Unicode MS</vt:lpstr>
      <vt:lpstr>华文楷体</vt:lpstr>
      <vt:lpstr>Modul</vt:lpstr>
      <vt:lpstr>ZIP TRADING OVERSEAS AB ”we help you to make better business”</vt:lpstr>
      <vt:lpstr>Organisation</vt:lpstr>
      <vt:lpstr>Company information</vt:lpstr>
      <vt:lpstr>Business concept – Sales</vt:lpstr>
      <vt:lpstr>Customer/Partners</vt:lpstr>
      <vt:lpstr>Business concept – Purchase</vt:lpstr>
      <vt:lpstr>Benefits  ”solution of accessibility &amp; simplicity”</vt:lpstr>
      <vt:lpstr>MASSBLUE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企业用户_249801251</cp:lastModifiedBy>
  <cp:revision>3</cp:revision>
  <dcterms:created xsi:type="dcterms:W3CDTF">2011-03-12T08:03:00Z</dcterms:created>
  <dcterms:modified xsi:type="dcterms:W3CDTF">2024-03-25T03:09:32Z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TC102202139990</vt:lpwstr>
  </property>
  <property fmtid="{D5CDD505-2E9C-101B-9397-08002B2CF9AE}" pid="3" name="ICV">
    <vt:lpwstr>D18C7F297CF5478A815EC4FF961AE6D9</vt:lpwstr>
  </property>
  <property fmtid="{D5CDD505-2E9C-101B-9397-08002B2CF9AE}" pid="4" name="KSOProductBuildVer">
    <vt:lpwstr>2052-12.1.0.16412</vt:lpwstr>
  </property>
</Properties>
</file>